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74"/>
  </p:notesMasterIdLst>
  <p:handoutMasterIdLst>
    <p:handoutMasterId r:id="rId75"/>
  </p:handoutMasterIdLst>
  <p:sldIdLst>
    <p:sldId id="378" r:id="rId2"/>
    <p:sldId id="388" r:id="rId3"/>
    <p:sldId id="379" r:id="rId4"/>
    <p:sldId id="308" r:id="rId5"/>
    <p:sldId id="284" r:id="rId6"/>
    <p:sldId id="323" r:id="rId7"/>
    <p:sldId id="381" r:id="rId8"/>
    <p:sldId id="324" r:id="rId9"/>
    <p:sldId id="258" r:id="rId10"/>
    <p:sldId id="382" r:id="rId11"/>
    <p:sldId id="383" r:id="rId12"/>
    <p:sldId id="384" r:id="rId13"/>
    <p:sldId id="259" r:id="rId14"/>
    <p:sldId id="285" r:id="rId15"/>
    <p:sldId id="286" r:id="rId16"/>
    <p:sldId id="309" r:id="rId17"/>
    <p:sldId id="310" r:id="rId18"/>
    <p:sldId id="342" r:id="rId19"/>
    <p:sldId id="385" r:id="rId20"/>
    <p:sldId id="386" r:id="rId21"/>
    <p:sldId id="263" r:id="rId22"/>
    <p:sldId id="311" r:id="rId23"/>
    <p:sldId id="264" r:id="rId24"/>
    <p:sldId id="346" r:id="rId25"/>
    <p:sldId id="265" r:id="rId26"/>
    <p:sldId id="266" r:id="rId27"/>
    <p:sldId id="332" r:id="rId28"/>
    <p:sldId id="327" r:id="rId29"/>
    <p:sldId id="348" r:id="rId30"/>
    <p:sldId id="333" r:id="rId31"/>
    <p:sldId id="347" r:id="rId32"/>
    <p:sldId id="353" r:id="rId33"/>
    <p:sldId id="351" r:id="rId34"/>
    <p:sldId id="293" r:id="rId35"/>
    <p:sldId id="349" r:id="rId36"/>
    <p:sldId id="350" r:id="rId37"/>
    <p:sldId id="329" r:id="rId38"/>
    <p:sldId id="354" r:id="rId39"/>
    <p:sldId id="334" r:id="rId40"/>
    <p:sldId id="369" r:id="rId41"/>
    <p:sldId id="291" r:id="rId42"/>
    <p:sldId id="268" r:id="rId43"/>
    <p:sldId id="366" r:id="rId44"/>
    <p:sldId id="367" r:id="rId45"/>
    <p:sldId id="269" r:id="rId46"/>
    <p:sldId id="317" r:id="rId47"/>
    <p:sldId id="292" r:id="rId48"/>
    <p:sldId id="294" r:id="rId49"/>
    <p:sldId id="298" r:id="rId50"/>
    <p:sldId id="295" r:id="rId51"/>
    <p:sldId id="299" r:id="rId52"/>
    <p:sldId id="337" r:id="rId53"/>
    <p:sldId id="273" r:id="rId54"/>
    <p:sldId id="274" r:id="rId55"/>
    <p:sldId id="275" r:id="rId56"/>
    <p:sldId id="276" r:id="rId57"/>
    <p:sldId id="277" r:id="rId58"/>
    <p:sldId id="278" r:id="rId59"/>
    <p:sldId id="318" r:id="rId60"/>
    <p:sldId id="364" r:id="rId61"/>
    <p:sldId id="280" r:id="rId62"/>
    <p:sldId id="300" r:id="rId63"/>
    <p:sldId id="370" r:id="rId64"/>
    <p:sldId id="371" r:id="rId65"/>
    <p:sldId id="372" r:id="rId66"/>
    <p:sldId id="373" r:id="rId67"/>
    <p:sldId id="387" r:id="rId68"/>
    <p:sldId id="374" r:id="rId69"/>
    <p:sldId id="375" r:id="rId70"/>
    <p:sldId id="376" r:id="rId71"/>
    <p:sldId id="339" r:id="rId72"/>
    <p:sldId id="377" r:id="rId7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42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3C1BE5-301A-44F9-88F3-77C034D2C3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5671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solidFill>
            <a:srgbClr val="FFFFFF"/>
          </a:solidFill>
          <a:ln/>
        </p:spPr>
      </p:sp>
      <p:sp>
        <p:nvSpPr>
          <p:cNvPr id="1741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6021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956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389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5606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741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5310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9837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6471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4545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671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45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solidFill>
            <a:srgbClr val="FFFFFF"/>
          </a:solidFill>
          <a:ln/>
        </p:spPr>
      </p:sp>
      <p:sp>
        <p:nvSpPr>
          <p:cNvPr id="1945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8457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8152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4010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7522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3758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8217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571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80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7284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6241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069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46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7537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9261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ChangeArrowheads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solidFill>
            <a:srgbClr val="FFFFFF"/>
          </a:solidFill>
          <a:ln/>
        </p:spPr>
      </p:sp>
      <p:sp>
        <p:nvSpPr>
          <p:cNvPr id="8397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6636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ChangeArrowheads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solidFill>
            <a:srgbClr val="FFFFFF"/>
          </a:solidFill>
          <a:ln/>
        </p:spPr>
      </p:sp>
      <p:sp>
        <p:nvSpPr>
          <p:cNvPr id="8601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2127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84058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48565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49327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ChangeArrowheads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solidFill>
            <a:srgbClr val="FFFFFF"/>
          </a:solidFill>
          <a:ln/>
        </p:spPr>
      </p:sp>
      <p:sp>
        <p:nvSpPr>
          <p:cNvPr id="9421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6729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19665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749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42987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5757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31409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22708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064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49652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0853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105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3983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126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21960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146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89959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6759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204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95934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35432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70925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249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14032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269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67271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2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16698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310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45592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331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16848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41896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1372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8726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93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11797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131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78624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36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44218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541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13959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745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69555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950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61877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155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85461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2"/>
          <p:cNvSpPr>
            <a:spLocks noChangeArrowheads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solidFill>
            <a:srgbClr val="FFFFFF"/>
          </a:solidFill>
          <a:ln/>
        </p:spPr>
      </p:sp>
      <p:sp>
        <p:nvSpPr>
          <p:cNvPr id="15360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40981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2"/>
          <p:cNvSpPr>
            <a:spLocks noChangeArrowheads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solidFill>
            <a:srgbClr val="FFFFFF"/>
          </a:solidFill>
          <a:ln/>
        </p:spPr>
      </p:sp>
      <p:sp>
        <p:nvSpPr>
          <p:cNvPr id="15565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12282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43050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991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013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163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0513" y="2546350"/>
            <a:ext cx="711200" cy="474663"/>
            <a:chOff x="720" y="336"/>
            <a:chExt cx="624" cy="4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14338" y="2968625"/>
            <a:ext cx="739775" cy="474663"/>
            <a:chOff x="912" y="2640"/>
            <a:chExt cx="672" cy="43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48" y="2640"/>
              <a:ext cx="336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2186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186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1FF1790-A532-4EA7-BE4A-7C886BC40A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148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F619E5-2BF8-48D1-A51E-7F79298D6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40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CC3F5-A39A-4957-AE2D-95BAD08B9F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8856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46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C4F81-A096-4229-8023-64F2379F3E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45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935E73-3B15-4FE1-9F27-6D4560D60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216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E53D02-99DC-4792-9C3B-270A303D6F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88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25E14-2F31-4886-BA2F-7770A8054D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57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5C34DD-9C81-469A-BDD9-C7022CE36D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647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277EF-5FCF-46B8-A5DD-2006D0DC55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81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D6546-574B-473D-8C9F-E5A53F034A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6698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A3F95-D901-4802-9EA4-7638F0ECB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3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C78F3-815C-4BDB-A518-4ADF5166C0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69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2813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 flipV="1">
            <a:off x="461963" y="1828800"/>
            <a:ext cx="8682037" cy="460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46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08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B7F4987-77BF-41FB-B5AF-39A873A36D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licitinstruction.or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62CB5C1-E8A5-4CF7-A581-58CD684C02E6}" type="slidenum">
              <a:rPr lang="en-US" altLang="en-US" sz="1400">
                <a:solidFill>
                  <a:schemeClr val="bg2"/>
                </a:solidFill>
              </a:rPr>
              <a:pPr/>
              <a:t>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828800"/>
            <a:ext cx="6781800" cy="1143000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latin typeface="Charcoal" charset="0"/>
              </a:rPr>
              <a:t>Engaging Them All </a:t>
            </a:r>
            <a:endParaRPr lang="en-US" altLang="en-US" sz="8000" b="1" smtClean="0">
              <a:latin typeface="Charcoal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Active Participation Strategies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793037" cy="15319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Create Better Questions </a:t>
            </a:r>
            <a:br>
              <a:rPr lang="en-US" altLang="en-US" sz="3600" b="1" smtClean="0"/>
            </a:br>
            <a:r>
              <a:rPr lang="en-US" altLang="en-US" sz="1600" smtClean="0"/>
              <a:t>(</a:t>
            </a:r>
            <a:r>
              <a:rPr lang="en-US" altLang="en-US" sz="1600" i="1" smtClean="0"/>
              <a:t>Embedded Formative Assessment </a:t>
            </a:r>
            <a:r>
              <a:rPr lang="en-US" altLang="en-US" sz="1600" smtClean="0"/>
              <a:t>by Dylan Wiliam) </a:t>
            </a:r>
            <a:endParaRPr lang="en-US" altLang="en-US" sz="1600" b="1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77724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5277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Original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Reframed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69167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What</a:t>
                      </a:r>
                      <a:r>
                        <a:rPr lang="en-US" sz="1800" baseline="0" dirty="0" smtClean="0"/>
                        <a:t> end punctuation should be used? 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Why should</a:t>
                      </a:r>
                      <a:r>
                        <a:rPr lang="en-US" sz="1800" baseline="0" dirty="0" smtClean="0"/>
                        <a:t> this sentence end in a question mark? 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7621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this</a:t>
                      </a:r>
                      <a:r>
                        <a:rPr lang="en-US" sz="1800" baseline="0" dirty="0" smtClean="0"/>
                        <a:t> a sentence or a clause? 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Why is this</a:t>
                      </a:r>
                      <a:r>
                        <a:rPr lang="en-US" sz="1800" baseline="0" dirty="0" smtClean="0"/>
                        <a:t> a clause rather than a sentence? 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6097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</a:t>
                      </a:r>
                      <a:r>
                        <a:rPr lang="en-US" sz="1800" baseline="0" dirty="0" smtClean="0"/>
                        <a:t> slate a metamorphic rock? 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Why</a:t>
                      </a:r>
                      <a:r>
                        <a:rPr lang="en-US" sz="1800" baseline="0" dirty="0" smtClean="0"/>
                        <a:t> is slate a metamorphic rock?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4572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 23 prime? 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Why</a:t>
                      </a:r>
                      <a:r>
                        <a:rPr lang="en-US" sz="1800" baseline="0" dirty="0" smtClean="0"/>
                        <a:t> is 23 prime?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6401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Is a spider an insect? </a:t>
                      </a:r>
                    </a:p>
                    <a:p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Why</a:t>
                      </a:r>
                      <a:r>
                        <a:rPr lang="en-US" sz="1800" baseline="0" dirty="0" smtClean="0"/>
                        <a:t> is a spider not an insect? </a:t>
                      </a:r>
                      <a:endParaRPr lang="en-US" sz="1800" dirty="0" smtClean="0"/>
                    </a:p>
                  </a:txBody>
                  <a:tcPr marT="45705" marB="45705"/>
                </a:tc>
              </a:tr>
              <a:tr h="527733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 Are these lines parallel? 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</a:txBody>
                  <a:tcPr marT="45705" marB="45705"/>
                </a:tc>
              </a:tr>
            </a:tbl>
          </a:graphicData>
        </a:graphic>
      </p:graphicFrame>
      <p:sp>
        <p:nvSpPr>
          <p:cNvPr id="34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5D8DCEC-16A2-4327-99A7-21A0271D40A6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cxnSp>
        <p:nvCxnSpPr>
          <p:cNvPr id="34845" name="Straight Arrow Connector 2"/>
          <p:cNvCxnSpPr>
            <a:cxnSpLocks noChangeShapeType="1"/>
          </p:cNvCxnSpPr>
          <p:nvPr/>
        </p:nvCxnSpPr>
        <p:spPr bwMode="auto">
          <a:xfrm>
            <a:off x="3200400" y="57150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34846" name="Straight Arrow Connector 5"/>
          <p:cNvCxnSpPr>
            <a:cxnSpLocks noChangeShapeType="1"/>
          </p:cNvCxnSpPr>
          <p:nvPr/>
        </p:nvCxnSpPr>
        <p:spPr bwMode="auto">
          <a:xfrm>
            <a:off x="3429000" y="5715000"/>
            <a:ext cx="762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93038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Create Better Questions</a:t>
            </a:r>
            <a:r>
              <a:rPr lang="en-US" altLang="en-US" sz="3600" smtClean="0"/>
              <a:t> </a:t>
            </a:r>
            <a:br>
              <a:rPr lang="en-US" altLang="en-US" sz="3600" smtClean="0"/>
            </a:br>
            <a:r>
              <a:rPr lang="en-US" altLang="en-US" sz="1600" smtClean="0"/>
              <a:t>(</a:t>
            </a:r>
            <a:r>
              <a:rPr lang="en-US" altLang="en-US" sz="1600" i="1" smtClean="0"/>
              <a:t>Embedded Formative Assessment </a:t>
            </a:r>
            <a:r>
              <a:rPr lang="en-US" altLang="en-US" sz="1600" smtClean="0"/>
              <a:t>by Dylan Wiliam) </a:t>
            </a:r>
            <a:endParaRPr lang="en-US" altLang="en-US" sz="1600" b="1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391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027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Original</a:t>
                      </a:r>
                      <a:endParaRPr lang="en-US" sz="1800" dirty="0"/>
                    </a:p>
                  </a:txBody>
                  <a:tcPr marL="91433" marR="91433" marT="45706" marB="4570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Reframed </a:t>
                      </a:r>
                      <a:r>
                        <a:rPr lang="en-US" sz="1800" baseline="0" dirty="0" smtClean="0"/>
                        <a:t> using comparisons</a:t>
                      </a:r>
                      <a:endParaRPr lang="en-US" sz="1800" dirty="0"/>
                    </a:p>
                  </a:txBody>
                  <a:tcPr marL="91433" marR="91433" marT="45706" marB="45706"/>
                </a:tc>
              </a:tr>
              <a:tr h="5027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What is a prime number? </a:t>
                      </a:r>
                      <a:endParaRPr lang="en-US" sz="1800" dirty="0"/>
                    </a:p>
                  </a:txBody>
                  <a:tcPr marL="91433" marR="91433" marT="45706" marB="4570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Why</a:t>
                      </a:r>
                      <a:r>
                        <a:rPr lang="en-US" sz="1800" baseline="0" dirty="0" smtClean="0"/>
                        <a:t> is 17 prime and 15 not? </a:t>
                      </a:r>
                      <a:endParaRPr lang="en-US" sz="1800" dirty="0"/>
                    </a:p>
                  </a:txBody>
                  <a:tcPr marL="91433" marR="91433" marT="45706" marB="45706"/>
                </a:tc>
              </a:tr>
              <a:tr h="88160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What</a:t>
                      </a:r>
                      <a:r>
                        <a:rPr lang="en-US" sz="1800" baseline="0" dirty="0" smtClean="0"/>
                        <a:t> was life under apartheid like? </a:t>
                      </a:r>
                      <a:endParaRPr lang="en-US" sz="1800" dirty="0"/>
                    </a:p>
                  </a:txBody>
                  <a:tcPr marL="91433" marR="91433" marT="45706" marB="4570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How</a:t>
                      </a:r>
                      <a:r>
                        <a:rPr lang="en-US" sz="1800" baseline="0" dirty="0" smtClean="0"/>
                        <a:t> were lives of blacks and whites different under apartheid?</a:t>
                      </a:r>
                      <a:endParaRPr lang="en-US" sz="1800" dirty="0"/>
                    </a:p>
                  </a:txBody>
                  <a:tcPr marL="91433" marR="91433" marT="45706" marB="45706"/>
                </a:tc>
              </a:tr>
              <a:tr h="88160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</a:t>
                      </a:r>
                      <a:r>
                        <a:rPr lang="en-US" sz="1800" baseline="0" dirty="0" smtClean="0"/>
                        <a:t> a bat a mammal? </a:t>
                      </a:r>
                      <a:endParaRPr lang="en-US" sz="1800" dirty="0"/>
                    </a:p>
                  </a:txBody>
                  <a:tcPr marL="91433" marR="91433" marT="45706" marB="4570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Why</a:t>
                      </a:r>
                      <a:r>
                        <a:rPr lang="en-US" sz="1800" baseline="0" dirty="0" smtClean="0"/>
                        <a:t> is a bat a mammal and penguin not?</a:t>
                      </a:r>
                      <a:endParaRPr lang="en-US" sz="1800" dirty="0"/>
                    </a:p>
                  </a:txBody>
                  <a:tcPr marL="91433" marR="91433" marT="45706" marB="45706"/>
                </a:tc>
              </a:tr>
              <a:tr h="6400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Does</a:t>
                      </a:r>
                      <a:r>
                        <a:rPr lang="en-US" sz="1800" baseline="0" dirty="0" smtClean="0"/>
                        <a:t> a eukaryote cell have a nucleus? </a:t>
                      </a:r>
                      <a:endParaRPr lang="en-US" sz="1800" dirty="0"/>
                    </a:p>
                  </a:txBody>
                  <a:tcPr marL="91433" marR="91433" marT="45706" marB="45706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What is the major difference between</a:t>
                      </a:r>
                      <a:r>
                        <a:rPr lang="en-US" sz="1800" baseline="0" dirty="0" smtClean="0"/>
                        <a:t> a prokaryote and eukaryote cells? </a:t>
                      </a:r>
                      <a:endParaRPr lang="en-US" sz="1800" dirty="0"/>
                    </a:p>
                  </a:txBody>
                  <a:tcPr marL="91433" marR="91433" marT="45706" marB="45706"/>
                </a:tc>
              </a:tr>
              <a:tr h="50277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What</a:t>
                      </a:r>
                      <a:r>
                        <a:rPr lang="en-US" sz="1800" baseline="0" dirty="0" smtClean="0"/>
                        <a:t> are parallel lines? </a:t>
                      </a:r>
                      <a:endParaRPr lang="en-US" sz="1800" dirty="0"/>
                    </a:p>
                  </a:txBody>
                  <a:tcPr marL="91433" marR="91433" marT="45706" marB="4570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3" marR="91433" marT="45706" marB="45706"/>
                </a:tc>
              </a:tr>
            </a:tbl>
          </a:graphicData>
        </a:graphic>
      </p:graphicFrame>
      <p:sp>
        <p:nvSpPr>
          <p:cNvPr id="358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B895E68-F2DD-41A1-8B5F-6936A42A3589}" type="slidenum">
              <a:rPr lang="en-US" altLang="en-US" sz="1400"/>
              <a:pPr/>
              <a:t>11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Create Better Questions </a:t>
            </a:r>
            <a:br>
              <a:rPr lang="en-US" altLang="en-US" sz="3600" b="1" smtClean="0"/>
            </a:br>
            <a:r>
              <a:rPr lang="en-US" altLang="en-US" sz="1600" smtClean="0"/>
              <a:t>(</a:t>
            </a:r>
            <a:r>
              <a:rPr lang="en-US" altLang="en-US" sz="1600" i="1" smtClean="0"/>
              <a:t>Embedded Formative Assessment </a:t>
            </a:r>
            <a:r>
              <a:rPr lang="en-US" altLang="en-US" sz="1600" smtClean="0"/>
              <a:t>by Dylan Wiliam) </a:t>
            </a:r>
            <a:endParaRPr lang="en-US" altLang="en-US" sz="1600" b="1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057400"/>
          <a:ext cx="7772400" cy="4224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8874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Original Question 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Reframed </a:t>
                      </a:r>
                      <a:r>
                        <a:rPr lang="en-US" sz="1800" baseline="0" dirty="0" smtClean="0"/>
                        <a:t> as Statement </a:t>
                      </a:r>
                    </a:p>
                    <a:p>
                      <a:r>
                        <a:rPr lang="en-US" sz="1800" baseline="0" dirty="0" smtClean="0"/>
                        <a:t>Agree/Disagree/Why or Why Not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50611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Are all squares rectangles? 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All</a:t>
                      </a:r>
                      <a:r>
                        <a:rPr lang="en-US" sz="1800" baseline="0" dirty="0" smtClean="0"/>
                        <a:t> squares are rectangles. 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10446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</a:t>
                      </a:r>
                      <a:r>
                        <a:rPr lang="en-US" sz="1800" baseline="0" dirty="0" smtClean="0"/>
                        <a:t> the Senate and the House of Representatives have the same powers? 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</a:t>
                      </a:r>
                      <a:r>
                        <a:rPr lang="en-US" sz="1800" baseline="0" dirty="0" smtClean="0"/>
                        <a:t> Senate and the House of Representatives have the same powers. 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50611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Is</a:t>
                      </a:r>
                      <a:r>
                        <a:rPr lang="en-US" sz="1800" baseline="0" dirty="0" smtClean="0"/>
                        <a:t> plywood a natural resource?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Plywood</a:t>
                      </a:r>
                      <a:r>
                        <a:rPr lang="en-US" sz="1800" baseline="0" dirty="0" smtClean="0"/>
                        <a:t> is a natural resource.</a:t>
                      </a:r>
                      <a:endParaRPr lang="en-US" sz="1800" dirty="0"/>
                    </a:p>
                  </a:txBody>
                  <a:tcPr marT="45705" marB="45705"/>
                </a:tc>
              </a:tr>
              <a:tr h="64001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Why</a:t>
                      </a:r>
                      <a:r>
                        <a:rPr lang="en-US" sz="1800" baseline="0" dirty="0" smtClean="0"/>
                        <a:t> is Ben Franklin considered a </a:t>
                      </a:r>
                      <a:r>
                        <a:rPr lang="en-US" sz="1800" i="1" baseline="0" dirty="0" smtClean="0"/>
                        <a:t>Great American? 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i="0" dirty="0" smtClean="0"/>
                        <a:t>Ben Franklin was a Great American.</a:t>
                      </a:r>
                      <a:endParaRPr lang="en-US" sz="1800" i="0" dirty="0"/>
                    </a:p>
                  </a:txBody>
                  <a:tcPr marT="45705" marB="45705"/>
                </a:tc>
              </a:tr>
              <a:tr h="63998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Why is active </a:t>
                      </a:r>
                      <a:r>
                        <a:rPr lang="en-US" sz="1800" smtClean="0"/>
                        <a:t>participation important? 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5" marB="45705"/>
                </a:tc>
              </a:tr>
            </a:tbl>
          </a:graphicData>
        </a:graphic>
      </p:graphicFrame>
      <p:sp>
        <p:nvSpPr>
          <p:cNvPr id="368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3847871-2D2C-4BBE-99D4-7A97EBF9C394}" type="slidenum">
              <a:rPr lang="en-US" altLang="en-US" sz="1400"/>
              <a:pPr/>
              <a:t>12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09E8EB4-8CA3-434F-9742-5CE51DAC1E49}" type="slidenum">
              <a:rPr lang="en-US" altLang="en-US" sz="1400"/>
              <a:pPr/>
              <a:t>13</a:t>
            </a:fld>
            <a:endParaRPr lang="en-US" altLang="en-US" sz="140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Active Participation — What?</a:t>
            </a:r>
            <a:endParaRPr lang="en-US" alt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Opportunities to Respond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Verbal Responses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Written Responses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Action Responses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All Students Respond.  </a:t>
            </a:r>
            <a:r>
              <a:rPr lang="en-US" altLang="en-US" sz="2400" smtClean="0"/>
              <a:t>When possible, use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response procedures that engage all students.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F30E4F0-18E0-47A0-B569-8DDFB14A3887}" type="slidenum">
              <a:rPr lang="en-US" altLang="en-US" sz="1400"/>
              <a:pPr/>
              <a:t>14</a:t>
            </a:fld>
            <a:endParaRPr lang="en-US" altLang="en-US" sz="140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6621462" cy="1143000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Active Participation</a:t>
            </a:r>
            <a:r>
              <a:rPr lang="en-US" altLang="en-US" sz="2800" b="1" smtClean="0"/>
              <a:t> — </a:t>
            </a:r>
            <a:br>
              <a:rPr lang="en-US" altLang="en-US" sz="2800" b="1" smtClean="0"/>
            </a:br>
            <a:r>
              <a:rPr lang="en-US" altLang="en-US" sz="2800" smtClean="0"/>
              <a:t>How can students respond in a lesson?</a:t>
            </a:r>
            <a:endParaRPr lang="en-US" altLang="en-US" sz="40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Verbal Responses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Written Responses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Action Responses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1E1A088-BA1F-4090-A7C7-11D8CF17553F}" type="slidenum">
              <a:rPr lang="en-US" altLang="en-US" sz="1400"/>
              <a:pPr/>
              <a:t>15</a:t>
            </a:fld>
            <a:endParaRPr lang="en-US" altLang="en-US" sz="140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Active Participation —</a:t>
            </a:r>
            <a:br>
              <a:rPr lang="en-US" altLang="en-US" b="1" smtClean="0"/>
            </a:br>
            <a:r>
              <a:rPr lang="en-US" altLang="en-US" sz="2800" smtClean="0"/>
              <a:t>Brainstorming </a:t>
            </a:r>
            <a:endParaRPr lang="en-US" altLang="en-US" b="1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7239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Think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Have students think and record responses.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As students are writing, move around the classroom and write down students</a:t>
            </a:r>
            <a:r>
              <a:rPr lang="ja-JP" altLang="en-US" sz="2000" smtClean="0"/>
              <a:t>’</a:t>
            </a:r>
            <a:r>
              <a:rPr lang="en-US" altLang="ja-JP" sz="2000" smtClean="0"/>
              <a:t> ideas and their names.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Pair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Have students share their ideas with their partners.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Have them record their partners</a:t>
            </a:r>
            <a:r>
              <a:rPr lang="ja-JP" altLang="en-US" sz="2000" smtClean="0"/>
              <a:t>’</a:t>
            </a:r>
            <a:r>
              <a:rPr lang="en-US" altLang="ja-JP" sz="2000" smtClean="0"/>
              <a:t> best ideas.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As students are sharing, continue to circulate around the room, recording ideas and names.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Share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Display the ideas and names on the screen.  Use this as the vehicle for sharing.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02C29B4-3079-4717-99EF-66E7183FB5F1}" type="slidenum">
              <a:rPr lang="en-US" altLang="en-US" sz="1400"/>
              <a:pPr/>
              <a:t>16</a:t>
            </a:fld>
            <a:endParaRPr lang="en-US" altLang="en-US" sz="140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latin typeface="Charcoal" charset="0"/>
              </a:rPr>
              <a:t>Video</a:t>
            </a:r>
            <a:r>
              <a:rPr lang="en-US" altLang="en-US" sz="3200" smtClean="0">
                <a:latin typeface="Charcoal" charset="0"/>
              </a:rPr>
              <a:t> </a:t>
            </a:r>
            <a:endParaRPr lang="en-US" altLang="en-US" sz="3200" i="1" smtClean="0">
              <a:latin typeface="Charcoal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017713"/>
            <a:ext cx="7924800" cy="4306887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What active participation procedures were directly taught?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251DE97-783B-4482-BD05-CCE58E335EF7}" type="slidenum">
              <a:rPr lang="en-US" altLang="en-US" sz="1400"/>
              <a:pPr/>
              <a:t>17</a:t>
            </a:fld>
            <a:endParaRPr lang="en-US" altLang="en-US" sz="140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smtClean="0">
                <a:latin typeface="Charcoal" charset="0"/>
              </a:rPr>
              <a:t>Video </a:t>
            </a:r>
            <a:endParaRPr lang="en-US" altLang="en-US" sz="3200" smtClean="0">
              <a:latin typeface="Charcoal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9177338" y="64912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685800" y="2057400"/>
            <a:ext cx="384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457200" y="21336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Good practices: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0188314-50E1-43E8-AC2F-A08D70311BB6}" type="slidenum">
              <a:rPr lang="en-US" altLang="en-US" sz="1400"/>
              <a:pPr/>
              <a:t>18</a:t>
            </a:fld>
            <a:endParaRPr lang="en-US" altLang="en-US" sz="140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Preview</a:t>
            </a:r>
            <a:r>
              <a:rPr lang="en-US" altLang="en-US" sz="3200" smtClean="0"/>
              <a:t> of Active Participation Procedures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/>
              <a:t>Verbal Response Procedures</a:t>
            </a:r>
            <a:endParaRPr lang="en-US" altLang="en-US" sz="1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Choral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Partners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Teams/Huddle Groups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Individual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/>
              <a:t>Written Response Procedures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/>
              <a:t>	</a:t>
            </a:r>
            <a:r>
              <a:rPr lang="en-US" altLang="en-US" sz="1800" smtClean="0"/>
              <a:t>Types of writing tasks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Whiteboards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Response Cards/Response Sheets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/>
              <a:t>Action Response Procedures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/>
              <a:t>	</a:t>
            </a:r>
            <a:r>
              <a:rPr lang="en-US" altLang="en-US" sz="1800" smtClean="0"/>
              <a:t>Acting out/Simulations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Gestures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Facial Expressions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Hand Signals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9DE3AE"/>
          </a:solidFill>
        </p:spPr>
        <p:txBody>
          <a:bodyPr/>
          <a:lstStyle/>
          <a:p>
            <a:pPr defTabSz="911225" eaLnBrk="1" hangingPunct="1"/>
            <a:r>
              <a:rPr lang="en-US" altLang="en-US" sz="3500" smtClean="0">
                <a:latin typeface="Calibri" panose="020F0502020204030204" pitchFamily="34" charset="0"/>
              </a:rPr>
              <a:t>Elicit frequent responses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 marL="608013" indent="-608013" defTabSz="911225" eaLnBrk="1" hangingPunct="1">
              <a:buFont typeface="Wingdings" panose="05000000000000000000" pitchFamily="2" charset="2"/>
              <a:buNone/>
            </a:pPr>
            <a:r>
              <a:rPr lang="en-US" altLang="en-US" sz="2800" smtClean="0">
                <a:latin typeface="Calibri" panose="020F0502020204030204" pitchFamily="34" charset="0"/>
              </a:rPr>
              <a:t>The active participation procedure should:</a:t>
            </a:r>
            <a:br>
              <a:rPr lang="en-US" altLang="en-US" sz="2800" smtClean="0">
                <a:latin typeface="Calibri" panose="020F0502020204030204" pitchFamily="34" charset="0"/>
              </a:rPr>
            </a:br>
            <a:endParaRPr lang="en-US" altLang="en-US" sz="2800" smtClean="0">
              <a:latin typeface="Calibri" panose="020F0502020204030204" pitchFamily="34" charset="0"/>
            </a:endParaRPr>
          </a:p>
          <a:p>
            <a:pPr marL="608013" indent="-608013" defTabSz="911225" eaLnBrk="1" hangingPunct="1">
              <a:buFont typeface="Arial" panose="020B0604020202020204" pitchFamily="34" charset="0"/>
              <a:buAutoNum type="arabicPeriod"/>
            </a:pPr>
            <a:r>
              <a:rPr lang="en-US" altLang="en-US" sz="2800" smtClean="0">
                <a:latin typeface="Calibri" panose="020F0502020204030204" pitchFamily="34" charset="0"/>
              </a:rPr>
              <a:t>Involve </a:t>
            </a:r>
            <a:r>
              <a:rPr lang="en-US" altLang="en-US" sz="2800" b="1" smtClean="0">
                <a:latin typeface="Calibri" panose="020F0502020204030204" pitchFamily="34" charset="0"/>
              </a:rPr>
              <a:t>all students</a:t>
            </a:r>
            <a:r>
              <a:rPr lang="en-US" altLang="en-US" sz="2800" smtClean="0">
                <a:latin typeface="Calibri" panose="020F0502020204030204" pitchFamily="34" charset="0"/>
              </a:rPr>
              <a:t/>
            </a:r>
            <a:br>
              <a:rPr lang="en-US" altLang="en-US" sz="2800" smtClean="0">
                <a:latin typeface="Calibri" panose="020F0502020204030204" pitchFamily="34" charset="0"/>
              </a:rPr>
            </a:br>
            <a:endParaRPr lang="en-US" altLang="en-US" sz="2800" smtClean="0">
              <a:latin typeface="Calibri" panose="020F0502020204030204" pitchFamily="34" charset="0"/>
            </a:endParaRPr>
          </a:p>
          <a:p>
            <a:pPr marL="608013" indent="-608013" defTabSz="911225" eaLnBrk="1" hangingPunct="1">
              <a:buFont typeface="Arial" panose="020B0604020202020204" pitchFamily="34" charset="0"/>
              <a:buAutoNum type="arabicPeriod"/>
            </a:pPr>
            <a:r>
              <a:rPr lang="en-US" altLang="en-US" sz="2800" smtClean="0">
                <a:latin typeface="Calibri" panose="020F0502020204030204" pitchFamily="34" charset="0"/>
              </a:rPr>
              <a:t>Be </a:t>
            </a:r>
            <a:r>
              <a:rPr lang="en-US" altLang="en-US" sz="2800" b="1" smtClean="0">
                <a:latin typeface="Calibri" panose="020F0502020204030204" pitchFamily="34" charset="0"/>
              </a:rPr>
              <a:t>structured</a:t>
            </a:r>
            <a:endParaRPr lang="en-US" altLang="en-US" sz="2800" smtClean="0">
              <a:latin typeface="Calibri" panose="020F0502020204030204" pitchFamily="34" charset="0"/>
            </a:endParaRPr>
          </a:p>
          <a:p>
            <a:pPr marL="608013" indent="-608013" defTabSz="911225" eaLnBrk="1" hangingPunct="1">
              <a:buFont typeface="Arial" panose="020B0604020202020204" pitchFamily="34" charset="0"/>
              <a:buAutoNum type="arabicPeriod"/>
            </a:pPr>
            <a:endParaRPr lang="en-US" altLang="en-US" sz="2800" smtClean="0">
              <a:latin typeface="Calibri" panose="020F0502020204030204" pitchFamily="34" charset="0"/>
            </a:endParaRPr>
          </a:p>
          <a:p>
            <a:pPr marL="608013" indent="-608013" defTabSz="911225" eaLnBrk="1" hangingPunct="1">
              <a:buFont typeface="Arial" panose="020B0604020202020204" pitchFamily="34" charset="0"/>
              <a:buAutoNum type="arabicPeriod"/>
            </a:pPr>
            <a:r>
              <a:rPr lang="en-US" altLang="en-US" sz="2800" smtClean="0">
                <a:latin typeface="Calibri" panose="020F0502020204030204" pitchFamily="34" charset="0"/>
              </a:rPr>
              <a:t>Allow adequate </a:t>
            </a:r>
            <a:r>
              <a:rPr lang="en-US" altLang="en-US" sz="2800" b="1" smtClean="0">
                <a:latin typeface="Calibri" panose="020F0502020204030204" pitchFamily="34" charset="0"/>
              </a:rPr>
              <a:t>thinking time</a:t>
            </a:r>
            <a:endParaRPr lang="en-US" altLang="en-US" sz="2800" smtClean="0">
              <a:latin typeface="Calibri" panose="020F0502020204030204" pitchFamily="34" charset="0"/>
            </a:endParaRPr>
          </a:p>
          <a:p>
            <a:pPr marL="608013" indent="-608013" defTabSz="911225" eaLnBrk="1" hangingPunct="1">
              <a:buFont typeface="Arial" panose="020B0604020202020204" pitchFamily="34" charset="0"/>
              <a:buAutoNum type="arabicPeriod"/>
            </a:pPr>
            <a:endParaRPr lang="en-US" altLang="en-US" sz="2800" smtClean="0">
              <a:latin typeface="Calibri" panose="020F0502020204030204" pitchFamily="34" charset="0"/>
            </a:endParaRP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B62F960-953A-492B-99BD-849AB544A710}" type="slidenum">
              <a:rPr lang="en-US" altLang="en-US" sz="1400"/>
              <a:pPr/>
              <a:t>19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F35CC9C-2280-4924-9F1C-28430D2D7518}" type="slidenum">
              <a:rPr lang="en-US" altLang="en-US" sz="1400"/>
              <a:pPr/>
              <a:t>2</a:t>
            </a:fld>
            <a:endParaRPr lang="en-US" altLang="en-US" sz="140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</a:pPr>
            <a:endParaRPr lang="en-US" altLang="en-US" sz="4000" smtClean="0">
              <a:latin typeface="Charco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b="1" smtClean="0">
              <a:latin typeface="Charcoal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2800" b="1" smtClean="0">
              <a:latin typeface="Charcoal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4000" b="1" smtClean="0">
                <a:latin typeface="Charcoal" charset="0"/>
              </a:rPr>
              <a:t>Anita L. Archer,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800" smtClean="0">
                <a:latin typeface="Charcoal" charset="0"/>
              </a:rPr>
              <a:t>Author and Consultant </a:t>
            </a:r>
            <a:endParaRPr lang="en-US" altLang="en-US" sz="2800" b="1" smtClean="0">
              <a:latin typeface="Charcoal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Charcoal" charset="0"/>
              </a:rPr>
              <a:t>archerteach@aol.com</a:t>
            </a:r>
            <a:br>
              <a:rPr lang="en-US" altLang="en-US" sz="2000" smtClean="0">
                <a:latin typeface="Charcoal" charset="0"/>
              </a:rPr>
            </a:br>
            <a:r>
              <a:rPr lang="en-US" altLang="en-US" sz="2000" smtClean="0">
                <a:latin typeface="Charcoal" charset="0"/>
              </a:rPr>
              <a:t>503-295-7749</a:t>
            </a:r>
            <a:endParaRPr lang="en-US" altLang="en-US" smtClean="0">
              <a:latin typeface="Charcoal" charset="0"/>
            </a:endParaRPr>
          </a:p>
          <a:p>
            <a:pPr eaLnBrk="1" hangingPunct="1"/>
            <a:endParaRPr lang="en-US" altLang="en-US" b="1" smtClean="0">
              <a:latin typeface="Charcoal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9221788" y="68468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 b="1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1752600" y="617538"/>
            <a:ext cx="6096000" cy="1143000"/>
          </a:xfrm>
          <a:solidFill>
            <a:srgbClr val="CCC1DA"/>
          </a:solidFill>
        </p:spPr>
        <p:txBody>
          <a:bodyPr/>
          <a:lstStyle/>
          <a:p>
            <a:pPr defTabSz="911225" eaLnBrk="1" hangingPunct="1"/>
            <a:r>
              <a:rPr lang="en-US" altLang="en-US" sz="3200" smtClean="0">
                <a:latin typeface="Calibri" panose="020F0502020204030204" pitchFamily="34" charset="0"/>
              </a:rPr>
              <a:t>Active Participation Essentials</a:t>
            </a:r>
            <a:br>
              <a:rPr lang="en-US" altLang="en-US" sz="3200" smtClean="0">
                <a:latin typeface="Calibri" panose="020F0502020204030204" pitchFamily="34" charset="0"/>
              </a:rPr>
            </a:br>
            <a:r>
              <a:rPr lang="en-US" altLang="en-US" sz="3200" smtClean="0">
                <a:latin typeface="Calibri" panose="020F0502020204030204" pitchFamily="34" charset="0"/>
              </a:rPr>
              <a:t>Think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7713"/>
            <a:ext cx="8497888" cy="4383087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defTabSz="911225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When thinking time was extended beyond 3 seconds these benefits occurred:</a:t>
            </a:r>
          </a:p>
          <a:p>
            <a:pPr marL="0" indent="0" defTabSz="911225" eaLnBrk="1" hangingPunct="1">
              <a:buFont typeface="Wingdings" panose="05000000000000000000" pitchFamily="2" charset="2"/>
              <a:buAutoNum type="arabicPeriod"/>
            </a:pPr>
            <a:r>
              <a:rPr lang="en-US" altLang="en-US" sz="2800" smtClean="0"/>
              <a:t>Greater participation by all learners</a:t>
            </a:r>
          </a:p>
          <a:p>
            <a:pPr marL="0" indent="0" defTabSz="911225" eaLnBrk="1" hangingPunct="1">
              <a:buFont typeface="Wingdings" panose="05000000000000000000" pitchFamily="2" charset="2"/>
              <a:buAutoNum type="arabicPeriod"/>
            </a:pPr>
            <a:r>
              <a:rPr lang="en-US" altLang="en-US" sz="2800" smtClean="0"/>
              <a:t>Length of  student responses increased</a:t>
            </a:r>
          </a:p>
          <a:p>
            <a:pPr marL="0" indent="0" defTabSz="911225" eaLnBrk="1" hangingPunct="1">
              <a:buFont typeface="Wingdings" panose="05000000000000000000" pitchFamily="2" charset="2"/>
              <a:buAutoNum type="arabicPeriod"/>
            </a:pPr>
            <a:r>
              <a:rPr lang="en-US" altLang="en-US" sz="2800" smtClean="0"/>
              <a:t>Use of evidence to support inferences increased</a:t>
            </a:r>
          </a:p>
          <a:p>
            <a:pPr marL="0" indent="0" defTabSz="911225" eaLnBrk="1" hangingPunct="1">
              <a:buFont typeface="Wingdings" panose="05000000000000000000" pitchFamily="2" charset="2"/>
              <a:buAutoNum type="arabicPeriod"/>
            </a:pPr>
            <a:r>
              <a:rPr lang="en-US" altLang="en-US" sz="2800" smtClean="0"/>
              <a:t>Logical consistency of students’ explanations increased</a:t>
            </a:r>
          </a:p>
          <a:p>
            <a:pPr marL="0" indent="0" defTabSz="911225" eaLnBrk="1" hangingPunct="1">
              <a:buFont typeface="Wingdings" panose="05000000000000000000" pitchFamily="2" charset="2"/>
              <a:buAutoNum type="arabicPeriod"/>
            </a:pPr>
            <a:r>
              <a:rPr lang="en-US" altLang="en-US" sz="2800" smtClean="0"/>
              <a:t>Number of questions asked by students increased</a:t>
            </a:r>
          </a:p>
          <a:p>
            <a:pPr marL="0" indent="0" defTabSz="911225" eaLnBrk="1" hangingPunct="1">
              <a:buFont typeface="Wingdings" panose="05000000000000000000" pitchFamily="2" charset="2"/>
              <a:buAutoNum type="arabicPeriod"/>
            </a:pPr>
            <a:endParaRPr lang="en-US" altLang="en-US" sz="2800" smtClean="0"/>
          </a:p>
          <a:p>
            <a:pPr marL="0" indent="0" defTabSz="911225" eaLnBrk="1" hangingPunct="1">
              <a:buFont typeface="Wingdings" panose="05000000000000000000" pitchFamily="2" charset="2"/>
              <a:buNone/>
            </a:pPr>
            <a:endParaRPr lang="en-US" altLang="en-US" sz="2000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6BD9EAB-BE8F-4560-9D03-0DC75445F638}" type="slidenum">
              <a:rPr lang="en-US" altLang="en-US" sz="1400"/>
              <a:pPr/>
              <a:t>20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7227227-C5BE-4FE0-BB05-380BF17DBDD5}" type="slidenum">
              <a:rPr lang="en-US" altLang="en-US" sz="1400"/>
              <a:pPr/>
              <a:t>21</a:t>
            </a:fld>
            <a:endParaRPr lang="en-US" altLang="en-US" sz="140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6705600" cy="11430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Verbal Responses — </a:t>
            </a:r>
            <a:br>
              <a:rPr lang="en-US" altLang="en-US" sz="2400" b="1" smtClean="0"/>
            </a:br>
            <a:r>
              <a:rPr lang="en-US" altLang="en-US" sz="2400" b="1" i="1" smtClean="0"/>
              <a:t>Structured Choral Responses</a:t>
            </a:r>
            <a:r>
              <a:rPr lang="en-US" altLang="en-US" sz="3200" b="1" i="1" smtClean="0"/>
              <a:t> </a:t>
            </a:r>
            <a:br>
              <a:rPr lang="en-US" altLang="en-US" sz="3200" b="1" i="1" smtClean="0"/>
            </a:br>
            <a:r>
              <a:rPr lang="en-US" altLang="en-US" sz="1400" b="1" i="1" smtClean="0"/>
              <a:t>Use when answers are short &amp; the same</a:t>
            </a:r>
            <a:br>
              <a:rPr lang="en-US" altLang="en-US" sz="1400" b="1" i="1" smtClean="0"/>
            </a:br>
            <a:r>
              <a:rPr lang="en-US" altLang="en-US" sz="1400" b="1" i="1" smtClean="0"/>
              <a:t>Use when recall and rehearsal of facts is desired</a:t>
            </a:r>
            <a:br>
              <a:rPr lang="en-US" altLang="en-US" sz="1400" b="1" i="1" smtClean="0"/>
            </a:br>
            <a:r>
              <a:rPr lang="en-US" altLang="en-US" sz="1400" b="1" i="1" smtClean="0"/>
              <a:t>Use for quick review of information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17713"/>
            <a:ext cx="7239000" cy="3925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smtClean="0"/>
              <a:t>Students are looking at teacher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Ask question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Put up your hands to indicate silence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Give thinking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Lower your hands as you say, </a:t>
            </a:r>
            <a:r>
              <a:rPr lang="ja-JP" altLang="en-US" sz="2400" smtClean="0"/>
              <a:t>“</a:t>
            </a:r>
            <a:r>
              <a:rPr lang="en-US" altLang="ja-JP" sz="2400" i="1" smtClean="0"/>
              <a:t>Everyone</a:t>
            </a:r>
            <a:r>
              <a:rPr lang="ja-JP" altLang="en-US" sz="2400" i="1" smtClean="0"/>
              <a:t>”</a:t>
            </a:r>
            <a:endParaRPr lang="en-US" altLang="ja-JP" sz="2400" i="1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i="1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smtClean="0"/>
              <a:t>OR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Simply say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Everyone</a:t>
            </a:r>
            <a:r>
              <a:rPr lang="ja-JP" altLang="en-US" sz="2400" smtClean="0"/>
              <a:t>”</a:t>
            </a:r>
            <a:endParaRPr lang="en-US" altLang="ja-JP" sz="2400" i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170C40C-BF6C-4D4D-BFA8-1859607B7EC5}" type="slidenum">
              <a:rPr lang="en-US" altLang="en-US" sz="1400"/>
              <a:pPr/>
              <a:t>22</a:t>
            </a:fld>
            <a:endParaRPr lang="en-US" altLang="en-US" sz="140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smtClean="0"/>
              <a:t>Verbal Responses — </a:t>
            </a:r>
            <a:br>
              <a:rPr lang="en-US" altLang="en-US" sz="2800" b="1" smtClean="0"/>
            </a:br>
            <a:r>
              <a:rPr lang="en-US" altLang="en-US" sz="2800" b="1" i="1" smtClean="0"/>
              <a:t>Structured Choral Responses</a:t>
            </a:r>
            <a:r>
              <a:rPr lang="en-US" altLang="en-US" sz="3200" b="1" i="1" smtClean="0"/>
              <a:t> 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7772400" cy="4459287"/>
          </a:xfrm>
        </p:spPr>
        <p:txBody>
          <a:bodyPr/>
          <a:lstStyle/>
          <a:p>
            <a:pPr eaLnBrk="1" hangingPunct="1"/>
            <a:r>
              <a:rPr lang="en-US" altLang="en-US" sz="2800" b="1" smtClean="0"/>
              <a:t>Students are looking at a common stimulus</a:t>
            </a:r>
          </a:p>
          <a:p>
            <a:pPr lvl="1" eaLnBrk="1" hangingPunct="1"/>
            <a:r>
              <a:rPr lang="en-US" altLang="en-US" smtClean="0"/>
              <a:t>Point to stimulus</a:t>
            </a:r>
          </a:p>
          <a:p>
            <a:pPr lvl="1" eaLnBrk="1" hangingPunct="1"/>
            <a:r>
              <a:rPr lang="en-US" altLang="en-US" smtClean="0"/>
              <a:t>Ask question</a:t>
            </a:r>
          </a:p>
          <a:p>
            <a:pPr lvl="1" eaLnBrk="1" hangingPunct="1"/>
            <a:r>
              <a:rPr lang="en-US" altLang="en-US" smtClean="0"/>
              <a:t>Give thinking time</a:t>
            </a:r>
          </a:p>
          <a:p>
            <a:pPr lvl="1" eaLnBrk="1" hangingPunct="1"/>
            <a:r>
              <a:rPr lang="en-US" altLang="en-US" smtClean="0"/>
              <a:t>Tap for response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546E038-A1B1-4938-A86E-33528C25AC35}" type="slidenum">
              <a:rPr lang="en-US" altLang="en-US" sz="1400"/>
              <a:pPr/>
              <a:t>23</a:t>
            </a:fld>
            <a:endParaRPr lang="en-US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smtClean="0"/>
              <a:t>Verbal Responses — </a:t>
            </a:r>
            <a:br>
              <a:rPr lang="en-US" altLang="en-US" sz="2800" b="1" smtClean="0"/>
            </a:br>
            <a:r>
              <a:rPr lang="en-US" altLang="en-US" sz="2800" b="1" i="1" smtClean="0"/>
              <a:t>Structured Choral Responses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210425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i="1" smtClean="0"/>
          </a:p>
          <a:p>
            <a:pPr eaLnBrk="1" hangingPunct="1"/>
            <a:r>
              <a:rPr lang="en-US" altLang="en-US" sz="2400" b="1" smtClean="0"/>
              <a:t>Hints for Choral Responses</a:t>
            </a:r>
          </a:p>
          <a:p>
            <a:pPr lvl="1" eaLnBrk="1" hangingPunct="1"/>
            <a:r>
              <a:rPr lang="en-US" altLang="en-US" sz="2400" smtClean="0"/>
              <a:t>Provide adequate thinking time</a:t>
            </a:r>
            <a:br>
              <a:rPr lang="en-US" altLang="en-US" sz="2400" smtClean="0"/>
            </a:br>
            <a:endParaRPr lang="en-US" altLang="en-US" sz="2400" smtClean="0"/>
          </a:p>
          <a:p>
            <a:pPr lvl="1" eaLnBrk="1" hangingPunct="1"/>
            <a:r>
              <a:rPr lang="en-US" altLang="en-US" sz="2400" smtClean="0"/>
              <a:t>Have students put up their thumbs or look at you to indicate adequate thinking time</a:t>
            </a:r>
            <a:br>
              <a:rPr lang="en-US" altLang="en-US" sz="2400" smtClean="0"/>
            </a:br>
            <a:endParaRPr lang="en-US" altLang="en-US" sz="2400" smtClean="0"/>
          </a:p>
          <a:p>
            <a:pPr lvl="1" eaLnBrk="1" hangingPunct="1"/>
            <a:r>
              <a:rPr lang="en-US" altLang="en-US" sz="2400" smtClean="0"/>
              <a:t>If students don</a:t>
            </a:r>
            <a:r>
              <a:rPr lang="ja-JP" altLang="en-US" sz="2400" smtClean="0"/>
              <a:t>’</a:t>
            </a:r>
            <a:r>
              <a:rPr lang="en-US" altLang="ja-JP" sz="2400" smtClean="0"/>
              <a:t>t respond or blurt out an answer, repeat  </a:t>
            </a:r>
            <a:r>
              <a:rPr lang="en-US" altLang="ja-JP" sz="2400" i="1" smtClean="0"/>
              <a:t>(Gentle Redo)</a:t>
            </a:r>
            <a:endParaRPr lang="en-US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407CCAA-A315-41D7-8D08-6F83BB909E4D}" type="slidenum">
              <a:rPr lang="en-US" altLang="en-US" sz="1400"/>
              <a:pPr/>
              <a:t>24</a:t>
            </a:fld>
            <a:endParaRPr lang="en-US" altLang="en-US" sz="1400"/>
          </a:p>
        </p:txBody>
      </p:sp>
      <p:sp>
        <p:nvSpPr>
          <p:cNvPr id="604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Structured Choral Responses</a:t>
            </a:r>
            <a:r>
              <a:rPr lang="en-US" altLang="en-US" smtClean="0"/>
              <a:t> —</a:t>
            </a:r>
          </a:p>
        </p:txBody>
      </p:sp>
      <p:sp>
        <p:nvSpPr>
          <p:cNvPr id="6041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 What are some benefits of </a:t>
            </a:r>
            <a:r>
              <a:rPr lang="en-US" altLang="en-US" sz="2400" b="1" smtClean="0"/>
              <a:t>structured </a:t>
            </a:r>
            <a:r>
              <a:rPr lang="en-US" altLang="en-US" sz="2400" smtClean="0"/>
              <a:t>choral responses?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E9D26EF-04DB-448D-94B7-70DA51A3A18C}" type="slidenum">
              <a:rPr lang="en-US" altLang="en-US" sz="1400"/>
              <a:pPr/>
              <a:t>25</a:t>
            </a:fld>
            <a:endParaRPr lang="en-US" altLang="en-US" sz="140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383462" cy="11430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2800" b="1" smtClean="0"/>
              <a:t>Verbal Responses — </a:t>
            </a:r>
            <a:r>
              <a:rPr lang="en-US" altLang="en-US" sz="2800" b="1" i="1" smtClean="0"/>
              <a:t>Structured Partners</a:t>
            </a:r>
            <a:br>
              <a:rPr lang="en-US" altLang="en-US" sz="2800" b="1" i="1" smtClean="0"/>
            </a:br>
            <a:r>
              <a:rPr lang="en-US" altLang="en-US" sz="1600" b="1" i="1" smtClean="0"/>
              <a:t>Use when answers are long or different</a:t>
            </a:r>
            <a:br>
              <a:rPr lang="en-US" altLang="en-US" sz="1600" b="1" i="1" smtClean="0"/>
            </a:br>
            <a:r>
              <a:rPr lang="en-US" altLang="en-US" sz="1600" b="1" i="1" smtClean="0"/>
              <a:t>Use for foundational and higher order questions 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427912" cy="4114800"/>
          </a:xfrm>
          <a:noFill/>
        </p:spPr>
        <p:txBody>
          <a:bodyPr lIns="90487" tIns="44450" rIns="90487" bIns="44450"/>
          <a:lstStyle/>
          <a:p>
            <a:pPr lvl="1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400" b="1" smtClean="0"/>
              <a:t>Partners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Assign partners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Pair lower performing students with middle performing students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Give partners a number (#1 or #2)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 Sit partners next to each other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Utilize triads when appropriate (#1 #2 #2)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i="1" smtClean="0">
                <a:latin typeface="Charcoal" charset="0"/>
              </a:rPr>
              <a:t>Effective secondary procedure</a:t>
            </a:r>
            <a:r>
              <a:rPr lang="en-US" altLang="en-US" sz="2000" smtClean="0">
                <a:latin typeface="Charcoal" charset="0"/>
              </a:rPr>
              <a:t> — Prepare a seating chart indicating names, partners, and numbers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10417175" y="60801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5E705C6-89AD-4FA8-91B2-F32175B3C3EE}" type="slidenum">
              <a:rPr lang="en-US" altLang="en-US" sz="1400"/>
              <a:pPr/>
              <a:t>26</a:t>
            </a:fld>
            <a:endParaRPr lang="en-US" altLang="en-US" sz="1400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2800" b="1" smtClean="0"/>
              <a:t>Verbal Responses — </a:t>
            </a:r>
            <a:r>
              <a:rPr lang="en-US" altLang="en-US" sz="2800" b="1" i="1" smtClean="0"/>
              <a:t>Structured Partners</a:t>
            </a:r>
            <a:endParaRPr lang="en-US" altLang="en-US" sz="3200" b="1" i="1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7402513" cy="4114800"/>
          </a:xfrm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 b="1" smtClean="0"/>
              <a:t>Other hints for partners 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 smtClean="0"/>
              <a:t>Teach students how to work together</a:t>
            </a:r>
            <a:br>
              <a:rPr lang="en-US" altLang="en-US" sz="2400" smtClean="0"/>
            </a:br>
            <a:r>
              <a:rPr lang="en-US" altLang="en-US" sz="2400" i="1" smtClean="0"/>
              <a:t>Look, Lean, and Whisper or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400" smtClean="0"/>
              <a:t>	</a:t>
            </a:r>
            <a:r>
              <a:rPr lang="en-US" altLang="en-US" sz="2400" i="1" smtClean="0"/>
              <a:t>Look, Lean, Listen, and Whisper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 smtClean="0"/>
              <a:t>Change partnerships occasionally </a:t>
            </a:r>
            <a:r>
              <a:rPr lang="en-US" altLang="en-US" sz="2000" smtClean="0"/>
              <a:t>(every three to six weeks)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endParaRPr lang="en-US" altLang="en-US" sz="2400" b="1" smtClean="0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607D21A-9FF5-462B-AAE8-CE1BA30C8E27}" type="slidenum">
              <a:rPr lang="en-US" altLang="en-US" sz="1400"/>
              <a:pPr/>
              <a:t>27</a:t>
            </a:fld>
            <a:endParaRPr lang="en-US" altLang="en-US" sz="140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Uses of Partners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78486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b="1" smtClean="0"/>
              <a:t>Responding  to a question, task, or directive</a:t>
            </a:r>
            <a:br>
              <a:rPr lang="en-US" altLang="en-US" b="1" smtClean="0"/>
            </a:br>
            <a:endParaRPr lang="en-US" altLang="en-US" b="1" smtClean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b="1" smtClean="0"/>
              <a:t>Teaching information to a partner </a:t>
            </a:r>
            <a:br>
              <a:rPr lang="en-US" altLang="en-US" b="1" smtClean="0"/>
            </a:br>
            <a:r>
              <a:rPr lang="en-US" altLang="en-US" b="1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r>
              <a:rPr lang="en-US" altLang="en-US" b="1" smtClean="0"/>
              <a:t> Studying with a partner 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AutoNum type="arabicPeriod"/>
            </a:pPr>
            <a:endParaRPr lang="en-US" altLang="en-US" b="1" smtClean="0"/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29A223E-FD56-4F82-B662-03928E215200}" type="slidenum">
              <a:rPr lang="en-US" altLang="en-US" sz="1400"/>
              <a:pPr/>
              <a:t>28</a:t>
            </a:fld>
            <a:endParaRPr lang="en-US" altLang="en-US" sz="140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200" b="1" i="1" smtClean="0"/>
              <a:t>Uses of Partners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191000"/>
          </a:xfrm>
          <a:noFill/>
        </p:spPr>
        <p:txBody>
          <a:bodyPr lIns="90487" tIns="44450" rIns="90487" bIns="44450"/>
          <a:lstStyle/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endParaRPr lang="en-US" altLang="en-US" sz="2400" b="1" smtClean="0"/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2400" b="1" smtClean="0"/>
              <a:t>1. Responding to a question, task, or directive</a:t>
            </a:r>
            <a:r>
              <a:rPr lang="en-US" altLang="en-US" b="1" smtClean="0"/>
              <a:t> </a:t>
            </a:r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endParaRPr lang="en-US" altLang="en-US" b="1" smtClean="0"/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2400" smtClean="0"/>
              <a:t>A.	</a:t>
            </a:r>
            <a:r>
              <a:rPr lang="en-US" altLang="en-US" sz="2400" b="1" smtClean="0"/>
              <a:t>Think - Pair - Share</a:t>
            </a:r>
            <a:r>
              <a:rPr lang="en-US" altLang="en-US" b="1" smtClean="0"/>
              <a:t> </a:t>
            </a:r>
            <a:endParaRPr lang="en-US" altLang="en-US" smtClean="0"/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2000" smtClean="0"/>
              <a:t>	</a:t>
            </a:r>
            <a:r>
              <a:rPr lang="en-US" altLang="en-US" sz="2400" smtClean="0"/>
              <a:t>Brainstorming ideas </a:t>
            </a:r>
            <a:endParaRPr lang="en-US" altLang="en-US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E0718D1-3AC3-4DCE-A951-CE68EAFF0786}" type="slidenum">
              <a:rPr lang="en-US" altLang="en-US" sz="1400"/>
              <a:pPr/>
              <a:t>29</a:t>
            </a:fld>
            <a:endParaRPr lang="en-US" altLang="en-US" sz="1400"/>
          </a:p>
        </p:txBody>
      </p:sp>
      <p:sp>
        <p:nvSpPr>
          <p:cNvPr id="70658" name="Text Box 10"/>
          <p:cNvSpPr txBox="1">
            <a:spLocks noChangeArrowheads="1"/>
          </p:cNvSpPr>
          <p:nvPr/>
        </p:nvSpPr>
        <p:spPr bwMode="auto">
          <a:xfrm>
            <a:off x="4343400" y="46482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70659" name="Text Box 12"/>
          <p:cNvSpPr txBox="1">
            <a:spLocks noChangeArrowheads="1"/>
          </p:cNvSpPr>
          <p:nvPr/>
        </p:nvSpPr>
        <p:spPr bwMode="auto">
          <a:xfrm>
            <a:off x="4343400" y="46482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70660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smtClean="0"/>
              <a:t>A few words about text-dependent questions</a:t>
            </a:r>
            <a:br>
              <a:rPr lang="en-US" altLang="en-US" sz="2800" b="1" smtClean="0"/>
            </a:br>
            <a:r>
              <a:rPr lang="en-US" altLang="en-US" sz="1400" smtClean="0"/>
              <a:t>Fisher &amp; Frey, 2012</a:t>
            </a:r>
            <a:endParaRPr lang="en-US" altLang="en-US" smtClean="0"/>
          </a:p>
        </p:txBody>
      </p:sp>
      <p:sp>
        <p:nvSpPr>
          <p:cNvPr id="70661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													</a:t>
            </a:r>
          </a:p>
        </p:txBody>
      </p:sp>
      <p:sp>
        <p:nvSpPr>
          <p:cNvPr id="70662" name="AutoShape 15"/>
          <p:cNvSpPr>
            <a:spLocks noChangeArrowheads="1"/>
          </p:cNvSpPr>
          <p:nvPr/>
        </p:nvSpPr>
        <p:spPr bwMode="auto">
          <a:xfrm>
            <a:off x="5181600" y="2514600"/>
            <a:ext cx="2438400" cy="4572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600"/>
              <a:t>Opinions, arguments, </a:t>
            </a:r>
          </a:p>
          <a:p>
            <a:pPr algn="ctr"/>
            <a:r>
              <a:rPr lang="en-US" altLang="en-US" sz="1600"/>
              <a:t>intertextual connections</a:t>
            </a:r>
            <a:endParaRPr lang="en-US" altLang="en-US"/>
          </a:p>
        </p:txBody>
      </p:sp>
      <p:sp>
        <p:nvSpPr>
          <p:cNvPr id="70663" name="AutoShape 17"/>
          <p:cNvSpPr>
            <a:spLocks noChangeArrowheads="1"/>
          </p:cNvSpPr>
          <p:nvPr/>
        </p:nvSpPr>
        <p:spPr bwMode="auto">
          <a:xfrm>
            <a:off x="5562600" y="3238500"/>
            <a:ext cx="1524000" cy="3810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Inferences</a:t>
            </a:r>
          </a:p>
        </p:txBody>
      </p:sp>
      <p:sp>
        <p:nvSpPr>
          <p:cNvPr id="70664" name="Rectangle 19"/>
          <p:cNvSpPr>
            <a:spLocks noChangeArrowheads="1"/>
          </p:cNvSpPr>
          <p:nvPr/>
        </p:nvSpPr>
        <p:spPr bwMode="auto">
          <a:xfrm>
            <a:off x="6324600" y="3886200"/>
            <a:ext cx="223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0665" name="AutoShape 20"/>
          <p:cNvSpPr>
            <a:spLocks noChangeArrowheads="1"/>
          </p:cNvSpPr>
          <p:nvPr/>
        </p:nvSpPr>
        <p:spPr bwMode="auto">
          <a:xfrm>
            <a:off x="5410200" y="3886200"/>
            <a:ext cx="19050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Author</a:t>
            </a:r>
            <a:r>
              <a:rPr lang="ja-JP" altLang="en-US" sz="1800"/>
              <a:t>’</a:t>
            </a:r>
            <a:r>
              <a:rPr lang="en-US" altLang="ja-JP" sz="1800"/>
              <a:t>s Purpose</a:t>
            </a:r>
            <a:endParaRPr lang="en-US" altLang="en-US" sz="1800"/>
          </a:p>
        </p:txBody>
      </p:sp>
      <p:sp>
        <p:nvSpPr>
          <p:cNvPr id="70666" name="AutoShape 22"/>
          <p:cNvSpPr>
            <a:spLocks noChangeArrowheads="1"/>
          </p:cNvSpPr>
          <p:nvPr/>
        </p:nvSpPr>
        <p:spPr bwMode="auto">
          <a:xfrm>
            <a:off x="5410200" y="4572000"/>
            <a:ext cx="21336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Vocabulary </a:t>
            </a:r>
          </a:p>
        </p:txBody>
      </p:sp>
      <p:sp>
        <p:nvSpPr>
          <p:cNvPr id="70667" name="AutoShape 24"/>
          <p:cNvSpPr>
            <a:spLocks noChangeArrowheads="1"/>
          </p:cNvSpPr>
          <p:nvPr/>
        </p:nvSpPr>
        <p:spPr bwMode="auto">
          <a:xfrm>
            <a:off x="5410200" y="5257800"/>
            <a:ext cx="2209800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Key Details</a:t>
            </a:r>
          </a:p>
        </p:txBody>
      </p:sp>
      <p:sp>
        <p:nvSpPr>
          <p:cNvPr id="70668" name="AutoShape 26"/>
          <p:cNvSpPr>
            <a:spLocks noChangeArrowheads="1"/>
          </p:cNvSpPr>
          <p:nvPr/>
        </p:nvSpPr>
        <p:spPr bwMode="auto">
          <a:xfrm>
            <a:off x="5181600" y="5867400"/>
            <a:ext cx="2971800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General Understanding</a:t>
            </a:r>
          </a:p>
        </p:txBody>
      </p:sp>
      <p:sp>
        <p:nvSpPr>
          <p:cNvPr id="70669" name="Line 29"/>
          <p:cNvSpPr>
            <a:spLocks noChangeShapeType="1"/>
          </p:cNvSpPr>
          <p:nvPr/>
        </p:nvSpPr>
        <p:spPr bwMode="auto">
          <a:xfrm flipH="1">
            <a:off x="4267200" y="2133600"/>
            <a:ext cx="182880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Line 30"/>
          <p:cNvSpPr>
            <a:spLocks noChangeShapeType="1"/>
          </p:cNvSpPr>
          <p:nvPr/>
        </p:nvSpPr>
        <p:spPr bwMode="auto">
          <a:xfrm>
            <a:off x="6096000" y="2133600"/>
            <a:ext cx="259080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Line 31"/>
          <p:cNvSpPr>
            <a:spLocks noChangeShapeType="1"/>
          </p:cNvSpPr>
          <p:nvPr/>
        </p:nvSpPr>
        <p:spPr bwMode="auto">
          <a:xfrm flipV="1">
            <a:off x="4267200" y="61722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AutoShape 32"/>
          <p:cNvSpPr>
            <a:spLocks noChangeArrowheads="1"/>
          </p:cNvSpPr>
          <p:nvPr/>
        </p:nvSpPr>
        <p:spPr bwMode="auto">
          <a:xfrm>
            <a:off x="1981200" y="5715000"/>
            <a:ext cx="2057400" cy="304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/>
              <a:t>Part</a:t>
            </a:r>
          </a:p>
        </p:txBody>
      </p:sp>
      <p:sp>
        <p:nvSpPr>
          <p:cNvPr id="70673" name="Rectangle 33"/>
          <p:cNvSpPr>
            <a:spLocks noChangeArrowheads="1"/>
          </p:cNvSpPr>
          <p:nvPr/>
        </p:nvSpPr>
        <p:spPr bwMode="auto">
          <a:xfrm>
            <a:off x="-588963" y="25241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0674" name="AutoShape 34"/>
          <p:cNvSpPr>
            <a:spLocks noChangeArrowheads="1"/>
          </p:cNvSpPr>
          <p:nvPr/>
        </p:nvSpPr>
        <p:spPr bwMode="auto">
          <a:xfrm>
            <a:off x="1676400" y="2209800"/>
            <a:ext cx="25146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/>
              <a:t>Whole</a:t>
            </a:r>
          </a:p>
        </p:txBody>
      </p:sp>
      <p:sp>
        <p:nvSpPr>
          <p:cNvPr id="70675" name="Line 36"/>
          <p:cNvSpPr>
            <a:spLocks noChangeShapeType="1"/>
          </p:cNvSpPr>
          <p:nvPr/>
        </p:nvSpPr>
        <p:spPr bwMode="auto">
          <a:xfrm flipV="1">
            <a:off x="2895600" y="26670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6" name="AutoShape 37"/>
          <p:cNvSpPr>
            <a:spLocks noChangeArrowheads="1"/>
          </p:cNvSpPr>
          <p:nvPr/>
        </p:nvSpPr>
        <p:spPr bwMode="auto">
          <a:xfrm>
            <a:off x="914400" y="2743200"/>
            <a:ext cx="19050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Across Texts</a:t>
            </a:r>
          </a:p>
        </p:txBody>
      </p:sp>
      <p:sp>
        <p:nvSpPr>
          <p:cNvPr id="70677" name="AutoShape 39"/>
          <p:cNvSpPr>
            <a:spLocks noChangeArrowheads="1"/>
          </p:cNvSpPr>
          <p:nvPr/>
        </p:nvSpPr>
        <p:spPr bwMode="auto">
          <a:xfrm>
            <a:off x="838200" y="3429000"/>
            <a:ext cx="1981200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Entire Texts</a:t>
            </a:r>
          </a:p>
        </p:txBody>
      </p:sp>
      <p:sp>
        <p:nvSpPr>
          <p:cNvPr id="70678" name="AutoShape 41"/>
          <p:cNvSpPr>
            <a:spLocks noChangeArrowheads="1"/>
          </p:cNvSpPr>
          <p:nvPr/>
        </p:nvSpPr>
        <p:spPr bwMode="auto">
          <a:xfrm>
            <a:off x="914400" y="41148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Paragraph</a:t>
            </a:r>
          </a:p>
        </p:txBody>
      </p:sp>
      <p:sp>
        <p:nvSpPr>
          <p:cNvPr id="70679" name="Rectangle 42"/>
          <p:cNvSpPr>
            <a:spLocks noChangeArrowheads="1"/>
          </p:cNvSpPr>
          <p:nvPr/>
        </p:nvSpPr>
        <p:spPr bwMode="auto">
          <a:xfrm>
            <a:off x="1982788" y="46831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0680" name="AutoShape 43"/>
          <p:cNvSpPr>
            <a:spLocks noChangeArrowheads="1"/>
          </p:cNvSpPr>
          <p:nvPr/>
        </p:nvSpPr>
        <p:spPr bwMode="auto">
          <a:xfrm>
            <a:off x="914400" y="4724400"/>
            <a:ext cx="19050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Sentence </a:t>
            </a:r>
          </a:p>
        </p:txBody>
      </p:sp>
      <p:sp>
        <p:nvSpPr>
          <p:cNvPr id="70681" name="AutoShape 45"/>
          <p:cNvSpPr>
            <a:spLocks noChangeArrowheads="1"/>
          </p:cNvSpPr>
          <p:nvPr/>
        </p:nvSpPr>
        <p:spPr bwMode="auto">
          <a:xfrm>
            <a:off x="990600" y="5257800"/>
            <a:ext cx="18288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800"/>
              <a:t>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8EC8730-FD99-4923-B33B-02B5A828553A}" type="slidenum">
              <a:rPr lang="en-US" altLang="en-US" sz="1400"/>
              <a:pPr/>
              <a:t>3</a:t>
            </a:fld>
            <a:endParaRPr lang="en-US" altLang="en-US" sz="140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Resources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7543800" cy="39227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en-US" altLang="en-US" sz="2000" smtClean="0">
                <a:latin typeface="Times New Roman" panose="02020603050405020304" pitchFamily="18" charset="0"/>
              </a:rPr>
              <a:t> Additional information can be found in Chapter 6 of this book:</a:t>
            </a:r>
            <a:br>
              <a:rPr lang="en-US" altLang="en-US" sz="2000" smtClean="0">
                <a:latin typeface="Times New Roman" panose="02020603050405020304" pitchFamily="18" charset="0"/>
              </a:rPr>
            </a:br>
            <a:r>
              <a:rPr lang="en-US" altLang="en-US" sz="2000" smtClean="0">
                <a:latin typeface="Times New Roman" panose="02020603050405020304" pitchFamily="18" charset="0"/>
              </a:rPr>
              <a:t>   </a:t>
            </a:r>
            <a:r>
              <a:rPr lang="en-US" altLang="en-US" sz="2000" smtClean="0">
                <a:solidFill>
                  <a:srgbClr val="000000"/>
                </a:solidFill>
                <a:latin typeface="Times New Roman" panose="02020603050405020304" pitchFamily="18" charset="0"/>
              </a:rPr>
              <a:t>Archer, A., &amp; Hughes, C.  (2011).  </a:t>
            </a:r>
            <a:r>
              <a:rPr lang="en-US" altLang="en-US" sz="2000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Explicit Instruction: Effective and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i="1" smtClean="0">
                <a:solidFill>
                  <a:srgbClr val="000000"/>
                </a:solidFill>
                <a:latin typeface="Times New Roman" panose="02020603050405020304" pitchFamily="18" charset="0"/>
              </a:rPr>
              <a:t>   Efficient Teaching.</a:t>
            </a:r>
            <a:r>
              <a:rPr lang="en-US" altLang="en-US" sz="2000" smtClean="0">
                <a:solidFill>
                  <a:srgbClr val="000000"/>
                </a:solidFill>
                <a:latin typeface="Times New Roman" panose="02020603050405020304" pitchFamily="18" charset="0"/>
              </a:rPr>
              <a:t>  NY: Guilford Publications.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200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n-US" altLang="en-US" sz="20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rgbClr val="000000"/>
                </a:solidFill>
                <a:latin typeface="Times New Roman" panose="02020603050405020304" pitchFamily="18" charset="0"/>
              </a:rPr>
              <a:t> Videos that illustrate explicit instruction can be found on this website:</a:t>
            </a:r>
            <a:br>
              <a:rPr lang="en-US" altLang="en-US" sz="200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altLang="en-US" sz="200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000" i="1" smtClean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www.explicitinstruction.org</a:t>
            </a:r>
            <a:endParaRPr lang="en-US" altLang="en-US" sz="20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25882CC-0711-41EE-A07E-181295968A75}" type="slidenum">
              <a:rPr lang="en-US" altLang="en-US" sz="1400"/>
              <a:pPr/>
              <a:t>30</a:t>
            </a:fld>
            <a:endParaRPr lang="en-US" altLang="en-US" sz="14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200" b="1" i="1" smtClean="0"/>
              <a:t>Partner Uses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772400" cy="4191000"/>
          </a:xfrm>
          <a:noFill/>
        </p:spPr>
        <p:txBody>
          <a:bodyPr lIns="90487" tIns="44450" rIns="90487" bIns="44450"/>
          <a:lstStyle/>
          <a:p>
            <a:pPr marL="990600" lvl="1" indent="-533400" eaLnBrk="1" hangingPunct="1">
              <a:lnSpc>
                <a:spcPct val="90000"/>
              </a:lnSpc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2400" b="1" smtClean="0"/>
              <a:t>1. Responding to a question, task, or directive </a:t>
            </a:r>
          </a:p>
          <a:p>
            <a:pPr marL="990600" lvl="1" indent="-533400" eaLnBrk="1" hangingPunct="1">
              <a:lnSpc>
                <a:spcPct val="90000"/>
              </a:lnSpc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2000" smtClean="0"/>
              <a:t>B.	</a:t>
            </a:r>
            <a:r>
              <a:rPr lang="en-US" altLang="en-US" sz="2000" b="1" smtClean="0"/>
              <a:t>Saying  answer to partner </a:t>
            </a:r>
            <a:r>
              <a:rPr lang="en-US" altLang="en-US" sz="2000" smtClean="0"/>
              <a:t>(Partners First)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2000" b="1" smtClean="0"/>
              <a:t>		</a:t>
            </a:r>
            <a:r>
              <a:rPr lang="en-US" altLang="en-US" sz="2000" smtClean="0"/>
              <a:t>1.</a:t>
            </a:r>
            <a:r>
              <a:rPr lang="en-US" altLang="en-US" sz="2000" b="1" smtClean="0"/>
              <a:t>  	</a:t>
            </a:r>
            <a:r>
              <a:rPr lang="en-US" altLang="en-US" sz="2000" smtClean="0"/>
              <a:t>Ask a </a:t>
            </a:r>
            <a:r>
              <a:rPr lang="en-US" altLang="en-US" sz="2000" b="1" smtClean="0"/>
              <a:t>question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2000" smtClean="0"/>
              <a:t>		2.  	Give students </a:t>
            </a:r>
            <a:r>
              <a:rPr lang="en-US" altLang="en-US" sz="2000" b="1" smtClean="0"/>
              <a:t>thinking time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2000" smtClean="0"/>
              <a:t>		3. 	Provide a verbal or written </a:t>
            </a:r>
            <a:r>
              <a:rPr lang="en-US" altLang="en-US" sz="2000" b="1" smtClean="0"/>
              <a:t>sentence starter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2000" smtClean="0"/>
              <a:t>		4.	Have students share answers with their 				</a:t>
            </a:r>
            <a:r>
              <a:rPr lang="en-US" altLang="en-US" sz="2000" b="1" smtClean="0"/>
              <a:t>partners</a:t>
            </a:r>
            <a:r>
              <a:rPr lang="en-US" altLang="en-US" sz="2000" smtClean="0"/>
              <a:t> using the sentence starter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2000" smtClean="0"/>
              <a:t>		5.	Call on a student to give answer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2000" smtClean="0"/>
              <a:t>		6. 	Engage students in a discussion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1800" smtClean="0"/>
              <a:t>		</a:t>
            </a:r>
            <a:r>
              <a:rPr lang="en-US" altLang="en-US" sz="1600" smtClean="0"/>
              <a:t>		</a:t>
            </a:r>
            <a:r>
              <a:rPr lang="en-US" altLang="en-US" sz="1600" b="1" smtClean="0">
                <a:latin typeface="ヒラギノ角ゴ Pro W3" charset="-128"/>
              </a:rPr>
              <a:t/>
            </a:r>
            <a:endParaRPr lang="en-US" altLang="en-US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BAD26EB-7E19-48FE-B2EB-5CA1A481AD5D}" type="slidenum">
              <a:rPr lang="en-US" altLang="en-US" sz="1400"/>
              <a:pPr/>
              <a:t>31</a:t>
            </a:fld>
            <a:endParaRPr lang="en-US" altLang="en-US" sz="140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i="1" smtClean="0"/>
              <a:t>Partner Uses — Example</a:t>
            </a:r>
            <a:br>
              <a:rPr lang="en-US" altLang="en-US" sz="3200" b="1" i="1" smtClean="0"/>
            </a:br>
            <a:r>
              <a:rPr lang="en-US" altLang="en-US" sz="2800" smtClean="0"/>
              <a:t>Scaffolding Answers with Sentence Starters</a:t>
            </a:r>
            <a:r>
              <a:rPr lang="en-US" altLang="en-US" b="1" smtClean="0"/>
              <a:t> </a:t>
            </a:r>
            <a:endParaRPr lang="en-US" altLang="en-US" sz="3200" b="1" i="1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001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smtClean="0"/>
              <a:t>Example		</a:t>
            </a:r>
            <a:r>
              <a:rPr lang="en-US" altLang="en-US" sz="1600" i="1" smtClean="0"/>
              <a:t>McDougal Littell Literature</a:t>
            </a:r>
            <a:r>
              <a:rPr lang="en-US" altLang="en-US" sz="1800" i="1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i="1" smtClean="0"/>
              <a:t>			</a:t>
            </a:r>
            <a:r>
              <a:rPr lang="en-US" altLang="en-US" sz="1600" i="1" smtClean="0"/>
              <a:t>7th Grade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i="1" smtClean="0"/>
              <a:t>			Seventh Grade by Gary Soto</a:t>
            </a:r>
            <a:br>
              <a:rPr lang="en-US" altLang="en-US" sz="1600" i="1" smtClean="0"/>
            </a:br>
            <a:endParaRPr lang="en-US" altLang="en-US" sz="1600" i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i="1" smtClean="0"/>
              <a:t>1.  </a:t>
            </a:r>
            <a:r>
              <a:rPr lang="en-US" altLang="en-US" sz="1800" smtClean="0"/>
              <a:t>What background information do you learn about Victor in the first paragraph?</a:t>
            </a:r>
            <a:br>
              <a:rPr lang="en-US" altLang="en-US" sz="1800" smtClean="0"/>
            </a:br>
            <a:endParaRPr lang="en-US" altLang="en-US" sz="1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Start by saying: </a:t>
            </a:r>
            <a:r>
              <a:rPr lang="en-US" altLang="en-US" sz="1800" i="1" smtClean="0"/>
              <a:t>In the first paragraph, we learn the following  information about Victor.  First, we learned that___________.  Next, we learned that _________________.  Finally, we learned ____________.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i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i="1" smtClean="0"/>
              <a:t>2.  </a:t>
            </a:r>
            <a:r>
              <a:rPr lang="en-US" altLang="en-US" sz="1800" smtClean="0"/>
              <a:t>When the boys scowl, they see girls look at them.  What might the girls be thinking?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i="1" smtClean="0"/>
              <a:t>	</a:t>
            </a:r>
            <a:r>
              <a:rPr lang="en-US" altLang="en-US" sz="1800" smtClean="0"/>
              <a:t>Start by saying: </a:t>
            </a:r>
            <a:r>
              <a:rPr lang="en-US" altLang="en-US" sz="1800" i="1" smtClean="0"/>
              <a:t>When the boys scowl, the girls might be thinking _____________________________________.  </a:t>
            </a: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403FBC1-66D8-4ACB-993D-660ADEEA5633}" type="slidenum">
              <a:rPr lang="en-US" altLang="en-US" sz="1400"/>
              <a:pPr/>
              <a:t>32</a:t>
            </a:fld>
            <a:endParaRPr lang="en-US" altLang="en-US" sz="140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Partner Uses</a:t>
            </a:r>
            <a:endParaRPr lang="en-US" altLang="en-US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7772400" cy="4114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What are the benefits of having students share answers with their partners before you call on them?</a:t>
            </a:r>
            <a:r>
              <a:rPr lang="en-US" altLang="en-US" sz="2800" smtClean="0"/>
              <a:t> </a:t>
            </a:r>
          </a:p>
        </p:txBody>
      </p:sp>
      <p:sp>
        <p:nvSpPr>
          <p:cNvPr id="76804" name="Rectangle 5"/>
          <p:cNvSpPr>
            <a:spLocks noChangeArrowheads="1"/>
          </p:cNvSpPr>
          <p:nvPr/>
        </p:nvSpPr>
        <p:spPr bwMode="auto">
          <a:xfrm>
            <a:off x="9240838" y="60166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A9E7174-2239-49E8-A503-134C326B5BBF}" type="slidenum">
              <a:rPr lang="en-US" altLang="en-US" sz="1400"/>
              <a:pPr/>
              <a:t>33</a:t>
            </a:fld>
            <a:endParaRPr lang="en-US" altLang="en-US" sz="140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i="1" smtClean="0"/>
              <a:t>Partner Uses — Discussion </a:t>
            </a:r>
            <a:endParaRPr lang="en-US" altLang="en-US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marL="0" indent="0" eaLnBrk="1" hangingPunct="1"/>
            <a:r>
              <a:rPr lang="en-US" altLang="en-US" sz="2800" smtClean="0"/>
              <a:t> 	Have students discuss responses to 		question, task, or directive </a:t>
            </a:r>
            <a:br>
              <a:rPr lang="en-US" altLang="en-US" sz="2800" smtClean="0"/>
            </a:br>
            <a:endParaRPr lang="en-US" altLang="en-US" sz="2800" smtClean="0"/>
          </a:p>
          <a:p>
            <a:pPr marL="0" indent="0" eaLnBrk="1" hangingPunct="1"/>
            <a:r>
              <a:rPr lang="en-US" altLang="en-US" sz="2800" smtClean="0"/>
              <a:t>	Scaffold the discussion with sentence 		starters</a:t>
            </a:r>
            <a:br>
              <a:rPr lang="en-US" altLang="en-US" sz="2800" smtClean="0"/>
            </a:br>
            <a:r>
              <a:rPr lang="en-US" altLang="en-US" sz="2800" smtClean="0"/>
              <a:t> 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DE2FF09-331D-410B-AF17-E869D4C8D2D2}" type="slidenum">
              <a:rPr lang="en-US" altLang="en-US" sz="1400"/>
              <a:pPr/>
              <a:t>34</a:t>
            </a:fld>
            <a:endParaRPr lang="en-US" altLang="en-US" sz="1400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600" smtClean="0">
                <a:latin typeface="Charcoal" charset="0"/>
              </a:rPr>
              <a:t> </a:t>
            </a:r>
            <a:br>
              <a:rPr lang="en-US" altLang="en-US" sz="3600" smtClean="0">
                <a:latin typeface="Charcoal" charset="0"/>
              </a:rPr>
            </a:br>
            <a:r>
              <a:rPr lang="en-US" altLang="en-US" sz="2800" b="1" i="1" smtClean="0">
                <a:solidFill>
                  <a:schemeClr val="folHlink"/>
                </a:solidFill>
                <a:latin typeface="Charcoal" charset="0"/>
              </a:rPr>
              <a:t>Discussion</a:t>
            </a:r>
            <a:endParaRPr lang="en-US" altLang="en-US" sz="3200" i="1" smtClean="0">
              <a:latin typeface="Charcoal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620000" cy="4038600"/>
          </a:xfrm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800" b="1" smtClean="0"/>
              <a:t>Discussion sentence starters 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b="1" smtClean="0"/>
              <a:t>Disagreeing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I disagree with ________ because ____________.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I disagree with ________.      I think ______________.</a:t>
            </a:r>
            <a:br>
              <a:rPr lang="en-US" altLang="en-US" sz="2000" smtClean="0"/>
            </a:br>
            <a:endParaRPr lang="en-US" altLang="en-US" sz="2000" smtClean="0"/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b="1" smtClean="0"/>
              <a:t>Agreeing 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I agree with ____________  because _____________.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I agree with ___________   and I also  think _________.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endParaRPr lang="en-US" altLang="en-US" sz="2000" b="1" smtClean="0"/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	</a:t>
            </a:r>
            <a:r>
              <a:rPr lang="en-US" altLang="en-US" sz="2000" b="1" smtClean="0">
                <a:latin typeface="ヒラギノ角ゴ Pro W3" charset="-128"/>
              </a:rPr>
              <a:t/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9164638" y="6824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F738BB2-9737-444D-A586-419815843B16}" type="slidenum">
              <a:rPr lang="en-US" altLang="en-US" sz="1400"/>
              <a:pPr/>
              <a:t>35</a:t>
            </a:fld>
            <a:endParaRPr lang="en-US" altLang="en-US" sz="140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793038" cy="11430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600" smtClean="0">
                <a:latin typeface="Charcoal" charset="0"/>
              </a:rPr>
              <a:t> </a:t>
            </a:r>
            <a:br>
              <a:rPr lang="en-US" altLang="en-US" sz="3600" smtClean="0">
                <a:latin typeface="Charcoal" charset="0"/>
              </a:rPr>
            </a:br>
            <a:r>
              <a:rPr lang="en-US" altLang="en-US" sz="3600" b="1" smtClean="0">
                <a:solidFill>
                  <a:schemeClr val="folHlink"/>
                </a:solidFill>
                <a:latin typeface="Charcoal" charset="0"/>
              </a:rPr>
              <a:t>Verbal Responses — </a:t>
            </a:r>
            <a:r>
              <a:rPr lang="en-US" altLang="en-US" sz="3200" b="1" i="1" smtClean="0">
                <a:solidFill>
                  <a:schemeClr val="folHlink"/>
                </a:solidFill>
                <a:latin typeface="Charcoal" charset="0"/>
              </a:rPr>
              <a:t>Discussion</a:t>
            </a:r>
            <a:br>
              <a:rPr lang="en-US" altLang="en-US" sz="3200" b="1" i="1" smtClean="0">
                <a:solidFill>
                  <a:schemeClr val="folHlink"/>
                </a:solidFill>
                <a:latin typeface="Charcoal" charset="0"/>
              </a:rPr>
            </a:br>
            <a:r>
              <a:rPr lang="en-US" altLang="en-US" sz="1800" smtClean="0"/>
              <a:t>Adapted from presentation by Kate Kinsella, Ph.D.</a:t>
            </a:r>
            <a:endParaRPr lang="en-US" altLang="en-US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086600" cy="3962400"/>
          </a:xfrm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600" b="1" smtClean="0"/>
              <a:t>Structured Discussion</a:t>
            </a:r>
            <a:r>
              <a:rPr lang="en-US" altLang="en-US" sz="1600" smtClean="0"/>
              <a:t> 	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600" b="1" smtClean="0"/>
              <a:t>Agreeing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600" smtClean="0"/>
              <a:t>My idea is similar to __________ idea.  I think____________.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600" smtClean="0"/>
              <a:t>My ideas expand on _________ idea.  I think ____________.</a:t>
            </a:r>
            <a:endParaRPr lang="en-US" altLang="en-US" sz="1600" u="sng" smtClean="0"/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600" smtClean="0"/>
              <a:t>I agree with ___________ and want to add_______________.</a:t>
            </a:r>
            <a:br>
              <a:rPr lang="en-US" altLang="en-US" sz="1600" smtClean="0"/>
            </a:br>
            <a:endParaRPr lang="en-US" altLang="en-US" sz="1600" smtClean="0"/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600" b="1" smtClean="0"/>
              <a:t>Disagreeing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600" smtClean="0"/>
              <a:t>I don</a:t>
            </a:r>
            <a:r>
              <a:rPr lang="ja-JP" altLang="en-US" sz="1600" smtClean="0"/>
              <a:t>’</a:t>
            </a:r>
            <a:r>
              <a:rPr lang="en-US" altLang="ja-JP" sz="1600" smtClean="0"/>
              <a:t>t agree with __________ because ________________.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600" smtClean="0"/>
              <a:t>I have a different perspective from _______.  I think________.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600" smtClean="0"/>
              <a:t>My views are different from ____________.  I believe______.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endParaRPr lang="en-US" altLang="en-US" sz="1600" b="1" smtClean="0">
              <a:latin typeface="ヒラギノ角ゴ Pro W3" charset="-128"/>
            </a:endParaRP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9164638" y="6824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A466028-76FA-4167-BD42-12049D81A5AF}" type="slidenum">
              <a:rPr lang="en-US" altLang="en-US" sz="1400"/>
              <a:pPr/>
              <a:t>36</a:t>
            </a:fld>
            <a:endParaRPr lang="en-US" altLang="en-US" sz="140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600" smtClean="0">
                <a:latin typeface="Charcoal" charset="0"/>
              </a:rPr>
              <a:t> </a:t>
            </a:r>
            <a:br>
              <a:rPr lang="en-US" altLang="en-US" sz="3600" smtClean="0">
                <a:latin typeface="Charcoal" charset="0"/>
              </a:rPr>
            </a:br>
            <a:r>
              <a:rPr lang="en-US" altLang="en-US" sz="3600" b="1" smtClean="0">
                <a:solidFill>
                  <a:schemeClr val="folHlink"/>
                </a:solidFill>
                <a:latin typeface="Charcoal" charset="0"/>
              </a:rPr>
              <a:t>Verbal Responses — </a:t>
            </a:r>
            <a:r>
              <a:rPr lang="en-US" altLang="en-US" sz="3200" b="1" i="1" smtClean="0">
                <a:solidFill>
                  <a:schemeClr val="folHlink"/>
                </a:solidFill>
                <a:latin typeface="Charcoal" charset="0"/>
              </a:rPr>
              <a:t>Discussion</a:t>
            </a:r>
            <a:endParaRPr lang="en-US" altLang="en-US" sz="3200" i="1" smtClean="0">
              <a:latin typeface="Charcoal" charset="0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6781800" cy="4419600"/>
          </a:xfrm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b="1" smtClean="0"/>
              <a:t>Structured Discussion	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b="1" smtClean="0"/>
              <a:t>Clarifying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Will you please explain _________________________.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What did you mean when you stated  ______________.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Could you please clarify your idea for me </a:t>
            </a:r>
            <a:endParaRPr lang="en-US" altLang="en-US" sz="2000" b="1" smtClean="0"/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b="1" smtClean="0"/>
              <a:t>Paraphrasing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What I hear you saying is ________________________.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So you believe ________________________________.</a:t>
            </a:r>
            <a:endParaRPr lang="en-US" altLang="en-US" sz="2000" b="1" smtClean="0"/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endParaRPr lang="en-US" altLang="en-US" sz="2000" b="1" smtClean="0">
              <a:latin typeface="ヒラギノ角ゴ Pro W3" charset="-128"/>
            </a:endParaRP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9164638" y="6824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9BA92CA-7AB3-4F8C-B81C-F7EBC6F964DB}" type="slidenum">
              <a:rPr lang="en-US" altLang="en-US" sz="1400"/>
              <a:pPr/>
              <a:t>37</a:t>
            </a:fld>
            <a:endParaRPr lang="en-US" altLang="en-US" sz="140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200" b="1" smtClean="0"/>
              <a:t>Verbal Responses — </a:t>
            </a:r>
            <a:r>
              <a:rPr lang="en-US" altLang="en-US" sz="3200" b="1" i="1" smtClean="0"/>
              <a:t>Partner Uses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772400" cy="4191000"/>
          </a:xfrm>
          <a:noFill/>
        </p:spPr>
        <p:txBody>
          <a:bodyPr lIns="90487" tIns="44450" rIns="90487" bIns="44450"/>
          <a:lstStyle/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b="1" smtClean="0"/>
              <a:t>2. Teaching information to a partner </a:t>
            </a:r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b="1" smtClean="0"/>
              <a:t> </a:t>
            </a:r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mtClean="0"/>
              <a:t>A.		</a:t>
            </a:r>
            <a:r>
              <a:rPr lang="en-US" altLang="en-US" b="1" smtClean="0"/>
              <a:t>Teach information using:</a:t>
            </a:r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2400" b="1" smtClean="0"/>
              <a:t>		</a:t>
            </a:r>
            <a:r>
              <a:rPr lang="en-US" altLang="en-US" sz="2000" smtClean="0"/>
              <a:t>Graphic organizers, maps, diagrams, charts, </a:t>
            </a:r>
            <a:r>
              <a:rPr lang="en-US" altLang="en-US" sz="1800" smtClean="0"/>
              <a:t>PowerPoint 	slides, drawings, notes, vocabulary log, etc</a:t>
            </a:r>
          </a:p>
          <a:p>
            <a:pPr marL="609600" indent="-609600" eaLnBrk="1" hangingPunct="1"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2000" smtClean="0"/>
              <a:t>	</a:t>
            </a:r>
            <a:endParaRPr lang="en-US" altLang="en-US" sz="2400" smtClean="0"/>
          </a:p>
          <a:p>
            <a:pPr marL="609600" indent="-609600" eaLnBrk="1" hangingPunct="1"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2400" smtClean="0"/>
              <a:t>			</a:t>
            </a:r>
            <a:r>
              <a:rPr lang="en-US" altLang="en-US" sz="2000" smtClean="0"/>
              <a:t>		</a:t>
            </a:r>
            <a:r>
              <a:rPr lang="en-US" altLang="en-US" sz="2000" b="1" smtClean="0">
                <a:latin typeface="ヒラギノ角ゴ Pro W3" charset="-128"/>
              </a:rPr>
              <a:t/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04EE135-97C9-4D0B-86AC-AB4F99D400BD}" type="slidenum">
              <a:rPr lang="en-US" altLang="en-US" sz="1400"/>
              <a:pPr/>
              <a:t>38</a:t>
            </a:fld>
            <a:endParaRPr lang="en-US" altLang="en-US" sz="1400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200" b="1" smtClean="0"/>
              <a:t>Verbal Responses — </a:t>
            </a:r>
            <a:r>
              <a:rPr lang="en-US" altLang="en-US" sz="3200" b="1" i="1" smtClean="0"/>
              <a:t>Partner Uses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610600" cy="4191000"/>
          </a:xfrm>
          <a:noFill/>
        </p:spPr>
        <p:txBody>
          <a:bodyPr lIns="90487" tIns="44450" rIns="90487" bIns="44450"/>
          <a:lstStyle/>
          <a:p>
            <a:pPr marL="1271588" lvl="1" indent="-1104900" eaLnBrk="1" hangingPunct="1">
              <a:lnSpc>
                <a:spcPct val="90000"/>
              </a:lnSpc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2000" b="1" smtClean="0"/>
              <a:t>B.	Teaching information to partner using worked problems  </a:t>
            </a:r>
          </a:p>
          <a:p>
            <a:pPr marL="52388" indent="-52388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1800" i="1" smtClean="0"/>
              <a:t>Example #1.  	</a:t>
            </a:r>
            <a:r>
              <a:rPr lang="en-US" altLang="en-US" sz="1800" smtClean="0"/>
              <a:t>What percent of 120 is 90?</a:t>
            </a:r>
            <a:r>
              <a:rPr lang="en-US" altLang="en-US" sz="1800" i="1" smtClean="0"/>
              <a:t> </a:t>
            </a:r>
          </a:p>
          <a:p>
            <a:pPr marL="52388" indent="-52388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1800" i="1" smtClean="0"/>
              <a:t>			p · 120 = 90</a:t>
            </a:r>
          </a:p>
          <a:p>
            <a:pPr marL="52388" indent="-52388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1800" i="1" smtClean="0"/>
              <a:t>			p = </a:t>
            </a:r>
            <a:r>
              <a:rPr lang="en-US" altLang="en-US" sz="1800" i="1" u="sng" smtClean="0"/>
              <a:t>90 </a:t>
            </a:r>
            <a:r>
              <a:rPr lang="en-US" altLang="en-US" sz="1800" i="1" smtClean="0"/>
              <a:t>  = 0.75           So 90 is 75% of 120</a:t>
            </a:r>
            <a:br>
              <a:rPr lang="en-US" altLang="en-US" sz="1800" i="1" smtClean="0"/>
            </a:br>
            <a:r>
              <a:rPr lang="en-US" altLang="en-US" sz="1800" i="1" smtClean="0"/>
              <a:t>                                120</a:t>
            </a:r>
          </a:p>
          <a:p>
            <a:pPr marL="52388" indent="-52388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1800" i="1" smtClean="0"/>
              <a:t>Example #2. 	small living room</a:t>
            </a:r>
          </a:p>
          <a:p>
            <a:pPr marL="52388" indent="-52388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1800" i="1" smtClean="0"/>
              <a:t>			small, dark bedroom</a:t>
            </a:r>
            <a:br>
              <a:rPr lang="en-US" altLang="en-US" sz="1800" i="1" smtClean="0"/>
            </a:br>
            <a:endParaRPr lang="en-US" altLang="en-US" sz="1800" i="1" smtClean="0"/>
          </a:p>
          <a:p>
            <a:pPr marL="52388" indent="-52388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1800" i="1" smtClean="0"/>
              <a:t>			famous movie star</a:t>
            </a:r>
          </a:p>
          <a:p>
            <a:pPr marL="52388" indent="-52388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1800" i="1" smtClean="0"/>
              <a:t>			mysterious, twinkling star </a:t>
            </a:r>
            <a:r>
              <a:rPr lang="en-US" altLang="en-US" sz="1800" i="1" u="sng" smtClean="0"/>
              <a:t>			</a:t>
            </a:r>
            <a:endParaRPr lang="en-US" altLang="en-US" sz="1800" i="1" smtClean="0"/>
          </a:p>
          <a:p>
            <a:pPr marL="52388" indent="-52388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1800" i="1" smtClean="0"/>
              <a:t>		</a:t>
            </a:r>
            <a:r>
              <a:rPr lang="en-US" altLang="en-US" sz="1800" smtClean="0"/>
              <a:t>				</a:t>
            </a:r>
            <a:r>
              <a:rPr lang="en-US" altLang="en-US" sz="1600" smtClean="0"/>
              <a:t>		</a:t>
            </a:r>
            <a:r>
              <a:rPr lang="en-US" altLang="en-US" sz="1600" b="1" smtClean="0">
                <a:latin typeface="ヒラギノ角ゴ Pro W3" charset="-128"/>
              </a:rPr>
              <a:t/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9051925" y="62960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006682E-5DC3-4C4F-8814-BCC5C283B5B9}" type="slidenum">
              <a:rPr lang="en-US" altLang="en-US" sz="1400"/>
              <a:pPr/>
              <a:t>39</a:t>
            </a:fld>
            <a:endParaRPr lang="en-US" altLang="en-US" sz="1400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200" b="1" smtClean="0"/>
              <a:t>Verbal Responses — </a:t>
            </a:r>
            <a:r>
              <a:rPr lang="en-US" altLang="en-US" sz="3200" b="1" i="1" smtClean="0"/>
              <a:t>Partner Uses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772400" cy="4191000"/>
          </a:xfrm>
          <a:noFill/>
        </p:spPr>
        <p:txBody>
          <a:bodyPr lIns="90487" tIns="44450" rIns="90487" bIns="44450"/>
          <a:lstStyle/>
          <a:p>
            <a:pPr marL="990600" lvl="1" indent="-533400" eaLnBrk="1" hangingPunct="1">
              <a:lnSpc>
                <a:spcPct val="90000"/>
              </a:lnSpc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endParaRPr lang="en-US" altLang="en-US" sz="2400" b="1" smtClean="0"/>
          </a:p>
          <a:p>
            <a:pPr marL="990600" lvl="1" indent="-533400" eaLnBrk="1" hangingPunct="1">
              <a:lnSpc>
                <a:spcPct val="90000"/>
              </a:lnSpc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2400" b="1" smtClean="0"/>
              <a:t>3.	Studying with a partner </a:t>
            </a:r>
            <a:br>
              <a:rPr lang="en-US" altLang="en-US" sz="2400" b="1" smtClean="0"/>
            </a:br>
            <a:r>
              <a:rPr lang="en-US" altLang="en-US" sz="2400" b="1" smtClean="0"/>
              <a:t> </a:t>
            </a:r>
          </a:p>
          <a:p>
            <a:pPr marL="990600" lvl="1" indent="-533400" eaLnBrk="1" hangingPunct="1">
              <a:lnSpc>
                <a:spcPct val="90000"/>
              </a:lnSpc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2000" b="1" smtClean="0"/>
              <a:t>A. 	Partner studying (Spelling Example)</a:t>
            </a:r>
          </a:p>
          <a:p>
            <a:pPr marL="990600" lvl="1" indent="-533400" eaLnBrk="1" hangingPunct="1">
              <a:lnSpc>
                <a:spcPct val="90000"/>
              </a:lnSpc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2000" b="1" smtClean="0"/>
              <a:t>B.	Study content area information using:</a:t>
            </a:r>
            <a:endParaRPr lang="en-US" altLang="en-US" sz="2000" smtClean="0"/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2000" smtClean="0"/>
              <a:t>		1.	Textbook, notes, handouts, etc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2000" smtClean="0"/>
              <a:t>		2.	</a:t>
            </a:r>
            <a:r>
              <a:rPr lang="en-US" altLang="en-US" sz="2000" b="1" smtClean="0"/>
              <a:t>Study - Tell - Help - Check</a:t>
            </a:r>
            <a:r>
              <a:rPr lang="en-US" altLang="en-US" sz="2000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2000" smtClean="0"/>
              <a:t>			</a:t>
            </a:r>
            <a:r>
              <a:rPr lang="en-US" altLang="en-US" sz="1800" smtClean="0"/>
              <a:t>		</a:t>
            </a:r>
            <a:r>
              <a:rPr lang="en-US" altLang="en-US" sz="1800" b="1" smtClean="0">
                <a:latin typeface="ヒラギノ角ゴ Pro W3" charset="-128"/>
              </a:rPr>
              <a:t/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E5FF3EE-3CD6-425F-9AE0-E94B1F30B454}" type="slidenum">
              <a:rPr lang="en-US" altLang="en-US" sz="1400"/>
              <a:pPr/>
              <a:t>4</a:t>
            </a:fld>
            <a:endParaRPr lang="en-US" altLang="en-US" sz="140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Goals </a:t>
            </a:r>
            <a:endParaRPr lang="en-US" alt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17713"/>
            <a:ext cx="8382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Participants will be able to: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Outline </a:t>
            </a:r>
            <a:r>
              <a:rPr lang="en-US" altLang="en-US" sz="2400" b="1" smtClean="0"/>
              <a:t>benefits</a:t>
            </a:r>
            <a:r>
              <a:rPr lang="en-US" altLang="en-US" sz="2400" smtClean="0"/>
              <a:t> of eliciting frequent responses</a:t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Reframe </a:t>
            </a:r>
            <a:r>
              <a:rPr lang="en-US" altLang="en-US" sz="2400" b="1" smtClean="0"/>
              <a:t>questions</a:t>
            </a:r>
            <a:r>
              <a:rPr lang="en-US" altLang="en-US" sz="2400" smtClean="0"/>
              <a:t> and strength questions</a:t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Describe alternative </a:t>
            </a:r>
            <a:r>
              <a:rPr lang="en-US" altLang="en-US" sz="2400" b="1" smtClean="0"/>
              <a:t>procedures for eliciting responses</a:t>
            </a:r>
            <a:r>
              <a:rPr lang="en-US" altLang="en-US" sz="2400" smtClean="0"/>
              <a:t> from students during a lesson.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Describe alternative </a:t>
            </a:r>
            <a:r>
              <a:rPr lang="en-US" altLang="en-US" sz="2400" b="1" smtClean="0"/>
              <a:t>procedures for reading passages</a:t>
            </a:r>
            <a:r>
              <a:rPr lang="en-US" altLang="en-US" sz="2400" smtClean="0"/>
              <a:t> in class.</a:t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Utilize participation procedures in their </a:t>
            </a:r>
            <a:r>
              <a:rPr lang="en-US" altLang="en-US" sz="2400" b="1" smtClean="0"/>
              <a:t>own teaching</a:t>
            </a:r>
            <a:r>
              <a:rPr lang="en-US" altLang="en-US" sz="24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08420C8-F55F-4E8A-BD19-FF0C821D77BC}" type="slidenum">
              <a:rPr lang="en-US" altLang="en-US" sz="1400"/>
              <a:pPr/>
              <a:t>40</a:t>
            </a:fld>
            <a:endParaRPr lang="en-US" altLang="en-US" sz="1400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200" b="1" smtClean="0"/>
              <a:t>Verbal Responses — </a:t>
            </a:r>
            <a:r>
              <a:rPr lang="en-US" altLang="en-US" sz="3200" b="1" i="1" smtClean="0"/>
              <a:t>Partner Uses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772400" cy="4191000"/>
          </a:xfrm>
          <a:noFill/>
        </p:spPr>
        <p:txBody>
          <a:bodyPr lIns="90487" tIns="44450" rIns="90487" bIns="44450"/>
          <a:lstStyle/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2000" b="1" smtClean="0"/>
              <a:t>Studying with a partner  </a:t>
            </a:r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1800" smtClean="0"/>
              <a:t>A.	</a:t>
            </a:r>
            <a:r>
              <a:rPr lang="en-US" altLang="en-US" sz="1800" b="1" smtClean="0"/>
              <a:t>Study foundation skills using a consistent routine</a:t>
            </a:r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1800" b="1" smtClean="0"/>
              <a:t>	 </a:t>
            </a:r>
            <a:r>
              <a:rPr lang="en-US" altLang="en-US" sz="1800" i="1" smtClean="0"/>
              <a:t>Spelling Example</a:t>
            </a:r>
            <a:r>
              <a:rPr lang="en-US" altLang="en-US" sz="1800" b="1" smtClean="0"/>
              <a:t> </a:t>
            </a:r>
            <a:br>
              <a:rPr lang="en-US" altLang="en-US" sz="1800" b="1" smtClean="0"/>
            </a:br>
            <a:r>
              <a:rPr lang="en-US" altLang="en-US" sz="1800" b="1" smtClean="0"/>
              <a:t>	</a:t>
            </a:r>
            <a:r>
              <a:rPr lang="en-US" altLang="en-US" sz="1600" smtClean="0"/>
              <a:t>1.  	Tutor dictates word</a:t>
            </a:r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1600" b="1" smtClean="0"/>
              <a:t>		</a:t>
            </a:r>
            <a:r>
              <a:rPr lang="en-US" altLang="en-US" sz="1600" smtClean="0"/>
              <a:t>2.	Tutee writes the word</a:t>
            </a:r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1600" b="1" smtClean="0"/>
              <a:t>		</a:t>
            </a:r>
            <a:r>
              <a:rPr lang="en-US" altLang="en-US" sz="1600" smtClean="0"/>
              <a:t>3.	Tutor displays correctly spelled word</a:t>
            </a:r>
          </a:p>
          <a:p>
            <a:pPr marL="990600" lvl="1" indent="-533400" eaLnBrk="1" hangingPunct="1">
              <a:spcBef>
                <a:spcPct val="70000"/>
              </a:spcBef>
              <a:buFont typeface="Arial" panose="020B0604020202020204" pitchFamily="34" charset="0"/>
              <a:buNone/>
              <a:tabLst>
                <a:tab pos="1258888" algn="l"/>
              </a:tabLst>
            </a:pPr>
            <a:r>
              <a:rPr lang="en-US" altLang="en-US" sz="1600" smtClean="0"/>
              <a:t>		4.	Tutee checks the spelling and if the word is</a:t>
            </a:r>
            <a:r>
              <a:rPr lang="en-US" altLang="en-US" sz="1800" smtClean="0"/>
              <a:t> misspelled</a:t>
            </a:r>
            <a:br>
              <a:rPr lang="en-US" altLang="en-US" sz="1800" smtClean="0"/>
            </a:br>
            <a:r>
              <a:rPr lang="en-US" altLang="en-US" sz="1800" smtClean="0"/>
              <a:t>		tutee crosses out the word and writes it correctly </a:t>
            </a:r>
            <a:endParaRPr lang="en-US" altLang="en-US" sz="1800" b="1" smtClean="0"/>
          </a:p>
          <a:p>
            <a:pPr marL="609600" indent="-609600" eaLnBrk="1" hangingPunct="1">
              <a:spcBef>
                <a:spcPct val="70000"/>
              </a:spcBef>
              <a:buFont typeface="Wingdings" panose="05000000000000000000" pitchFamily="2" charset="2"/>
              <a:buNone/>
              <a:tabLst>
                <a:tab pos="1258888" algn="l"/>
              </a:tabLst>
            </a:pPr>
            <a:r>
              <a:rPr lang="en-US" altLang="en-US" sz="1800" smtClean="0"/>
              <a:t>			</a:t>
            </a:r>
            <a:r>
              <a:rPr lang="en-US" altLang="en-US" sz="1600" smtClean="0"/>
              <a:t>		</a:t>
            </a:r>
            <a:r>
              <a:rPr lang="en-US" altLang="en-US" sz="1600" b="1" smtClean="0">
                <a:latin typeface="ヒラギノ角ゴ Pro W3" charset="-128"/>
              </a:rPr>
              <a:t/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B8A366F-B670-45B6-9234-2D38DE884C09}" type="slidenum">
              <a:rPr lang="en-US" altLang="en-US" sz="1400"/>
              <a:pPr/>
              <a:t>41</a:t>
            </a:fld>
            <a:endParaRPr lang="en-US" altLang="en-US" sz="140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459662" cy="1143000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Verbal Responses — </a:t>
            </a:r>
            <a:r>
              <a:rPr lang="en-US" altLang="en-US" sz="3200" b="1" i="1" smtClean="0"/>
              <a:t>Partners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8882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Study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Give the students a minute or two to study notes, text material, graphic organizer, or handout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Tell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Ask partners (#1 or #2) to retell what they remember about topic</a:t>
            </a:r>
            <a:br>
              <a:rPr lang="en-US" altLang="en-US" sz="1600" smtClean="0"/>
            </a:br>
            <a:endParaRPr lang="en-US" altLang="en-US" sz="12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Help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Have the second partner assist by: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400" smtClean="0"/>
              <a:t>Asking questions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400" smtClean="0"/>
              <a:t>Giving hints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400" smtClean="0"/>
              <a:t>Telling additional information</a:t>
            </a:r>
            <a:endParaRPr lang="en-US" altLang="en-US" sz="12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Check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When both partners have exhausted recall, they check with their notes, text material, graphic organizer, or handout</a:t>
            </a:r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1719263" y="-13573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78FCDC4-80DE-4B5D-A5D5-0CDEF1352CDB}" type="slidenum">
              <a:rPr lang="en-US" altLang="en-US" sz="1400"/>
              <a:pPr/>
              <a:t>42</a:t>
            </a:fld>
            <a:endParaRPr lang="en-US" altLang="en-US" sz="140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200" b="1" smtClean="0"/>
              <a:t>Verbal Responses — </a:t>
            </a:r>
            <a:r>
              <a:rPr lang="en-US" altLang="en-US" sz="3200" b="1" i="1" smtClean="0"/>
              <a:t>Partners</a:t>
            </a:r>
            <a:endParaRPr lang="en-US" altLang="en-US" sz="2800" b="1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958138" cy="4724400"/>
          </a:xfrm>
          <a:noFill/>
        </p:spPr>
        <p:txBody>
          <a:bodyPr lIns="90487" tIns="44450" rIns="90487" bIns="44450"/>
          <a:lstStyle/>
          <a:p>
            <a:pPr marL="609600" indent="-609600" eaLnBrk="1" hangingPunct="1"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b="1" smtClean="0"/>
              <a:t> Other uses of partners</a:t>
            </a:r>
          </a:p>
          <a:p>
            <a:pPr marL="609600" indent="-609600" eaLnBrk="1" hangingPunct="1">
              <a:spcBef>
                <a:spcPct val="70000"/>
              </a:spcBef>
              <a:buFont typeface="Arial" panose="020B0604020202020204" pitchFamily="34" charset="0"/>
              <a:buAutoNum type="arabicPeriod"/>
            </a:pPr>
            <a:r>
              <a:rPr lang="en-US" altLang="en-US" sz="2400" smtClean="0"/>
              <a:t>Monitor partner to see if directions are followed</a:t>
            </a:r>
          </a:p>
          <a:p>
            <a:pPr marL="609600" indent="-609600" eaLnBrk="1" hangingPunct="1">
              <a:spcBef>
                <a:spcPct val="70000"/>
              </a:spcBef>
              <a:buFont typeface="Arial" panose="020B0604020202020204" pitchFamily="34" charset="0"/>
              <a:buAutoNum type="arabicPeriod"/>
            </a:pPr>
            <a:r>
              <a:rPr lang="en-US" altLang="en-US" sz="2400" smtClean="0"/>
              <a:t>Share materials with partners</a:t>
            </a:r>
          </a:p>
          <a:p>
            <a:pPr marL="609600" indent="-609600" eaLnBrk="1" hangingPunct="1">
              <a:spcBef>
                <a:spcPct val="70000"/>
              </a:spcBef>
              <a:buFont typeface="Arial" panose="020B0604020202020204" pitchFamily="34" charset="0"/>
              <a:buAutoNum type="arabicPeriod"/>
            </a:pPr>
            <a:r>
              <a:rPr lang="en-US" altLang="en-US" sz="2400" smtClean="0"/>
              <a:t>Assist partners during independent work</a:t>
            </a:r>
          </a:p>
          <a:p>
            <a:pPr marL="609600" indent="-609600" eaLnBrk="1" hangingPunct="1">
              <a:spcBef>
                <a:spcPct val="70000"/>
              </a:spcBef>
              <a:buFont typeface="Arial" panose="020B0604020202020204" pitchFamily="34" charset="0"/>
              <a:buAutoNum type="arabicPeriod"/>
            </a:pPr>
            <a:r>
              <a:rPr lang="en-US" altLang="en-US" sz="2400" smtClean="0"/>
              <a:t>Collect papers, handouts, assignments for absent partners</a:t>
            </a:r>
          </a:p>
          <a:p>
            <a:pPr marL="609600" indent="-609600" eaLnBrk="1" hangingPunct="1">
              <a:spcBef>
                <a:spcPct val="70000"/>
              </a:spcBef>
              <a:buFont typeface="Arial" panose="020B0604020202020204" pitchFamily="34" charset="0"/>
              <a:buNone/>
            </a:pPr>
            <a:endParaRPr lang="en-US" altLang="en-US" sz="2000" b="1" smtClean="0"/>
          </a:p>
          <a:p>
            <a:pPr marL="609600" indent="-609600" eaLnBrk="1" hangingPunct="1">
              <a:spcBef>
                <a:spcPct val="70000"/>
              </a:spcBef>
              <a:buFont typeface="Arial" panose="020B0604020202020204" pitchFamily="34" charset="0"/>
              <a:buNone/>
            </a:pPr>
            <a:endParaRPr lang="en-US" altLang="en-US" sz="20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F375C42-ED20-4776-AA65-7B71B23D753F}" type="slidenum">
              <a:rPr lang="en-US" altLang="en-US" sz="1400"/>
              <a:pPr/>
              <a:t>43</a:t>
            </a:fld>
            <a:endParaRPr lang="en-US" altLang="en-US" sz="1400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Verbal Responses — Teams</a:t>
            </a:r>
            <a:br>
              <a:rPr lang="en-US" altLang="en-US" sz="3200" b="1" smtClean="0"/>
            </a:br>
            <a:r>
              <a:rPr lang="en-US" altLang="en-US" sz="1800" smtClean="0"/>
              <a:t>Use for higher order questions</a:t>
            </a:r>
            <a:br>
              <a:rPr lang="en-US" altLang="en-US" sz="1800" smtClean="0"/>
            </a:br>
            <a:r>
              <a:rPr lang="en-US" altLang="en-US" sz="1800" smtClean="0"/>
              <a:t>Use when there are multiple perspectives/opinions</a:t>
            </a:r>
            <a:endParaRPr lang="en-US" altLang="en-US" sz="3200" b="1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Join two partnerships to form a team of four.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Label the members of the team with letters (a, b, c, d) 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Indicate by position.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	</a:t>
            </a:r>
            <a:r>
              <a:rPr lang="ja-JP" altLang="en-US" sz="2000" smtClean="0"/>
              <a:t>“</a:t>
            </a:r>
            <a:r>
              <a:rPr lang="en-US" altLang="ja-JP" sz="2000" smtClean="0"/>
              <a:t>Team members sitting in this location will begin sharing.</a:t>
            </a:r>
            <a:r>
              <a:rPr lang="ja-JP" altLang="en-US" sz="2000" smtClean="0"/>
              <a:t>”</a:t>
            </a:r>
            <a:endParaRPr lang="en-US" altLang="ja-JP" sz="20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</a:t>
            </a:r>
            <a:r>
              <a:rPr lang="ja-JP" altLang="en-US" sz="2000" smtClean="0"/>
              <a:t>“</a:t>
            </a:r>
            <a:r>
              <a:rPr lang="en-US" altLang="ja-JP" sz="2000" smtClean="0"/>
              <a:t>Team members sitting in this location will report to the class.</a:t>
            </a:r>
            <a:r>
              <a:rPr lang="ja-JP" altLang="en-US" sz="2000" smtClean="0"/>
              <a:t>”</a:t>
            </a: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6A66A6C-EB00-4333-BC99-F2515BC98EC3}" type="slidenum">
              <a:rPr lang="en-US" altLang="en-US" sz="1400"/>
              <a:pPr/>
              <a:t>44</a:t>
            </a:fld>
            <a:endParaRPr lang="en-US" altLang="en-US" sz="1400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Verbal Responses — Teams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smtClean="0"/>
              <a:t>Rounds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First team member shares for a limited time.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Other team members ask clarifying questions.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Rounds are repeated until all 4 have spoken.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Selected reporter summarizes.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Reporter reports to the class.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5EE9A58-5222-41B7-9839-0A275298380B}" type="slidenum">
              <a:rPr lang="en-US" altLang="en-US" sz="1400"/>
              <a:pPr/>
              <a:t>45</a:t>
            </a:fld>
            <a:endParaRPr lang="en-US" altLang="en-US" sz="1400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smtClean="0">
                <a:latin typeface="Charcoal" charset="0"/>
              </a:rPr>
              <a:t>Verbal Responses — </a:t>
            </a:r>
            <a:r>
              <a:rPr lang="en-US" altLang="en-US" sz="2400" b="1" i="1" smtClean="0">
                <a:latin typeface="Charcoal" charset="0"/>
              </a:rPr>
              <a:t>Individual Turns</a:t>
            </a:r>
            <a:endParaRPr lang="en-US" altLang="en-US" sz="2400" smtClean="0">
              <a:latin typeface="Charcoal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7696200" cy="44592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smtClean="0"/>
              <a:t>Common but less desirable practices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#1.  Calling on volunteers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Disadvantages: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b="1" smtClean="0"/>
              <a:t>		</a:t>
            </a:r>
            <a:r>
              <a:rPr lang="en-US" altLang="en-US" sz="2400" b="1" smtClean="0"/>
              <a:t> - Specific students volunteer. 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smtClean="0"/>
              <a:t>  </a:t>
            </a:r>
            <a:r>
              <a:rPr lang="en-US" altLang="en-US" smtClean="0"/>
              <a:t> - high performing students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	- assertive students </a:t>
            </a:r>
          </a:p>
          <a:p>
            <a:pPr lvl="3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	- students proficient in English</a:t>
            </a:r>
          </a:p>
          <a:p>
            <a:pPr lvl="2" eaLnBrk="1" hangingPunct="1">
              <a:lnSpc>
                <a:spcPct val="90000"/>
              </a:lnSpc>
              <a:buFontTx/>
              <a:buChar char="-"/>
            </a:pPr>
            <a:r>
              <a:rPr lang="en-US" altLang="en-US" b="1" smtClean="0"/>
              <a:t>Non-volunteers over time don’t think or participate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Limit calling on volunteers.</a:t>
            </a:r>
          </a:p>
          <a:p>
            <a:pPr lvl="2" eaLnBrk="1" hangingPunct="1">
              <a:lnSpc>
                <a:spcPct val="90000"/>
              </a:lnSpc>
              <a:buFontTx/>
              <a:buChar char="-"/>
            </a:pP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39B4058-8DF5-477F-AADA-0ACAC31DB2EF}" type="slidenum">
              <a:rPr lang="en-US" altLang="en-US" sz="1400"/>
              <a:pPr/>
              <a:t>46</a:t>
            </a:fld>
            <a:endParaRPr lang="en-US" altLang="en-US" sz="1400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>
                <a:latin typeface="Charcoal" charset="0"/>
              </a:rPr>
              <a:t>Verbal Responses — </a:t>
            </a:r>
            <a:r>
              <a:rPr lang="en-US" altLang="en-US" sz="3200" b="1" i="1" smtClean="0">
                <a:latin typeface="Charcoal" charset="0"/>
              </a:rPr>
              <a:t>Individual Turns</a:t>
            </a:r>
            <a:endParaRPr lang="en-US" altLang="en-US" sz="3200" smtClean="0">
              <a:latin typeface="Charcoal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1534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smtClean="0"/>
              <a:t>Common but Less desirable practices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smtClean="0"/>
              <a:t>#2.  Calling on inattentive students</a:t>
            </a:r>
          </a:p>
          <a:p>
            <a:pPr marL="914400" lvl="2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smtClean="0"/>
              <a:t>Disadvantages:</a:t>
            </a:r>
          </a:p>
          <a:p>
            <a:pPr marL="914400" lvl="2" indent="0" eaLnBrk="1" hangingPunct="1">
              <a:lnSpc>
                <a:spcPct val="90000"/>
              </a:lnSpc>
              <a:buFontTx/>
              <a:buChar char="-"/>
            </a:pPr>
            <a:r>
              <a:rPr lang="en-US" altLang="en-US" sz="2000" smtClean="0"/>
              <a:t>Inattentive student unlikely to have correct response  </a:t>
            </a:r>
          </a:p>
          <a:p>
            <a:pPr marL="914400" lvl="2" indent="0" eaLnBrk="1" hangingPunct="1">
              <a:lnSpc>
                <a:spcPct val="90000"/>
              </a:lnSpc>
              <a:buFontTx/>
              <a:buChar char="-"/>
            </a:pPr>
            <a:r>
              <a:rPr lang="en-US" altLang="en-US" sz="2000" smtClean="0"/>
              <a:t>Answers of inattentive student unlikely to add to richness of class discourse</a:t>
            </a:r>
          </a:p>
          <a:p>
            <a:pPr marL="914400" lvl="2" indent="0" eaLnBrk="1" hangingPunct="1">
              <a:lnSpc>
                <a:spcPct val="90000"/>
              </a:lnSpc>
              <a:buFontTx/>
              <a:buChar char="-"/>
            </a:pPr>
            <a:r>
              <a:rPr lang="en-US" altLang="en-US" sz="2000" smtClean="0"/>
              <a:t>Attention is given to inappropriate behavior</a:t>
            </a:r>
          </a:p>
          <a:p>
            <a:pPr marL="51435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Don’t call on inattentive students.  </a:t>
            </a:r>
          </a:p>
          <a:p>
            <a:pPr marL="914400" lvl="2" indent="0" eaLnBrk="1" hangingPunct="1">
              <a:lnSpc>
                <a:spcPct val="90000"/>
              </a:lnSpc>
            </a:pPr>
            <a:r>
              <a:rPr lang="en-US" altLang="en-US" sz="2000" b="1" smtClean="0"/>
              <a:t>To regain attention of students: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Use physical proximity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Give directive to entire class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Ask students to complete quick, physical behavior</a:t>
            </a:r>
            <a:endParaRPr lang="en-US" altLang="en-US" sz="1800" b="1" smtClean="0"/>
          </a:p>
          <a:p>
            <a:pPr marL="51435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marL="51435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/>
            </a:r>
            <a:br>
              <a:rPr lang="en-US" altLang="en-US" sz="2400" b="1" smtClean="0"/>
            </a:br>
            <a:endParaRPr lang="en-US" altLang="en-US" sz="1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26D71D8-CC84-4203-B609-097ADCA82A17}" type="slidenum">
              <a:rPr lang="en-US" altLang="en-US" sz="1400"/>
              <a:pPr/>
              <a:t>47</a:t>
            </a:fld>
            <a:endParaRPr lang="en-US" altLang="en-US" sz="1400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600" smtClean="0">
                <a:latin typeface="Charcoal" charset="0"/>
              </a:rPr>
              <a:t> </a:t>
            </a:r>
            <a:br>
              <a:rPr lang="en-US" altLang="en-US" sz="3600" smtClean="0">
                <a:latin typeface="Charcoal" charset="0"/>
              </a:rPr>
            </a:br>
            <a:r>
              <a:rPr lang="en-US" altLang="en-US" sz="2800" b="1" smtClean="0">
                <a:latin typeface="Charcoal" charset="0"/>
              </a:rPr>
              <a:t>Verbal Responses — </a:t>
            </a:r>
            <a:r>
              <a:rPr lang="en-US" altLang="en-US" sz="2800" b="1" i="1" smtClean="0">
                <a:latin typeface="Charcoal" charset="0"/>
              </a:rPr>
              <a:t>Individual Turns</a:t>
            </a:r>
            <a:endParaRPr lang="en-US" altLang="en-US" sz="3200" i="1" smtClean="0">
              <a:latin typeface="Charcoal" charset="0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057400"/>
            <a:ext cx="6934200" cy="4038600"/>
          </a:xfrm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400" b="1" smtClean="0"/>
              <a:t>Option #1 - Partner First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1.</a:t>
            </a:r>
            <a:r>
              <a:rPr lang="en-US" altLang="en-US" sz="2000" b="1" smtClean="0"/>
              <a:t>  </a:t>
            </a:r>
            <a:r>
              <a:rPr lang="en-US" altLang="en-US" sz="2000" smtClean="0"/>
              <a:t>Ask a </a:t>
            </a:r>
            <a:r>
              <a:rPr lang="en-US" altLang="en-US" sz="2000" b="1" smtClean="0"/>
              <a:t>question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2.  Give students </a:t>
            </a:r>
            <a:r>
              <a:rPr lang="en-US" altLang="en-US" sz="2000" b="1" smtClean="0"/>
              <a:t>thinking time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3. 	Provide a verbal or written </a:t>
            </a:r>
            <a:r>
              <a:rPr lang="en-US" altLang="en-US" sz="2000" b="1" smtClean="0"/>
              <a:t>sentence starter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4.	Have students share answers with their 		</a:t>
            </a:r>
            <a:r>
              <a:rPr lang="en-US" altLang="en-US" sz="2000" b="1" smtClean="0"/>
              <a:t>partners</a:t>
            </a:r>
            <a:r>
              <a:rPr lang="en-US" altLang="en-US" sz="2000" smtClean="0"/>
              <a:t> using the sentence starter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5.	Call on a student to give answer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6.	Engage students in </a:t>
            </a:r>
            <a:r>
              <a:rPr lang="en-US" altLang="en-US" sz="2000" b="1" smtClean="0"/>
              <a:t>discussion </a:t>
            </a:r>
            <a:r>
              <a:rPr lang="en-US" altLang="en-US" sz="2000" smtClean="0"/>
              <a:t>using discussion 	sentence starters</a:t>
            </a:r>
            <a:r>
              <a:rPr lang="en-US" altLang="en-US" sz="2000" b="1" smtClean="0"/>
              <a:t>  </a:t>
            </a:r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endParaRPr lang="en-US" altLang="en-US" sz="1000" b="1" smtClean="0"/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400" b="1" smtClean="0"/>
              <a:t>	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9164638" y="6824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82CBAC3-E9D0-4D9F-AD54-0D13BA57B578}" type="slidenum">
              <a:rPr lang="en-US" altLang="en-US" sz="1400"/>
              <a:pPr/>
              <a:t>48</a:t>
            </a:fld>
            <a:endParaRPr lang="en-US" altLang="en-US" sz="1400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17538"/>
            <a:ext cx="8031163" cy="1287462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600" smtClean="0">
                <a:latin typeface="Charcoal" charset="0"/>
              </a:rPr>
              <a:t> </a:t>
            </a:r>
            <a:br>
              <a:rPr lang="en-US" altLang="en-US" sz="3600" smtClean="0">
                <a:latin typeface="Charcoal" charset="0"/>
              </a:rPr>
            </a:br>
            <a:r>
              <a:rPr lang="en-US" altLang="en-US" sz="3600" smtClean="0">
                <a:latin typeface="Charcoal" charset="0"/>
              </a:rPr>
              <a:t> </a:t>
            </a:r>
            <a:r>
              <a:rPr lang="en-US" altLang="en-US" sz="2800" b="1" smtClean="0">
                <a:latin typeface="Charcoal" charset="0"/>
              </a:rPr>
              <a:t>Verbal Responses — </a:t>
            </a:r>
            <a:r>
              <a:rPr lang="en-US" altLang="en-US" sz="2800" b="1" i="1" smtClean="0">
                <a:latin typeface="Charcoal" charset="0"/>
              </a:rPr>
              <a:t>Individual Turns</a:t>
            </a:r>
            <a:endParaRPr lang="en-US" altLang="en-US" sz="3200" b="1" i="1" smtClean="0">
              <a:latin typeface="Charcoal" charset="0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6629400" cy="4267200"/>
          </a:xfrm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endParaRPr lang="en-US" altLang="en-US" sz="1600" b="1" smtClean="0"/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400" b="1" smtClean="0"/>
              <a:t>Option #2 - Question First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400" b="1" smtClean="0"/>
              <a:t>	</a:t>
            </a:r>
            <a:r>
              <a:rPr lang="en-US" altLang="en-US" sz="2400" smtClean="0"/>
              <a:t>1.	Ask a question</a:t>
            </a:r>
            <a:br>
              <a:rPr lang="en-US" altLang="en-US" sz="2400" smtClean="0"/>
            </a:b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2.	Raise your hands to indicate silence</a:t>
            </a:r>
            <a:br>
              <a:rPr lang="en-US" altLang="en-US" sz="2400" smtClean="0"/>
            </a:b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3.	Give thinking time</a:t>
            </a:r>
            <a:br>
              <a:rPr lang="en-US" altLang="en-US" sz="2400" smtClean="0"/>
            </a:br>
            <a:r>
              <a:rPr lang="en-US" altLang="en-US" sz="2400" smtClean="0"/>
              <a:t/>
            </a:r>
            <a:br>
              <a:rPr lang="en-US" altLang="en-US" sz="2400" smtClean="0"/>
            </a:br>
            <a:r>
              <a:rPr lang="en-US" altLang="en-US" sz="2400" smtClean="0"/>
              <a:t>4.	Call on a student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400" smtClean="0"/>
              <a:t>	5.	Provide feedback on answer OR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400" smtClean="0"/>
              <a:t>		Engage students in a discussion</a:t>
            </a:r>
            <a:r>
              <a:rPr lang="en-US" altLang="en-US" sz="2400" b="1" smtClean="0"/>
              <a:t/>
            </a:r>
            <a:br>
              <a:rPr lang="en-US" altLang="en-US" sz="2400" b="1" smtClean="0"/>
            </a:br>
            <a:endParaRPr lang="en-US" altLang="en-US" sz="1600" b="1" smtClean="0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9164638" y="6824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6A8B8E9-04FD-4F2F-87E3-93494F45751C}" type="slidenum">
              <a:rPr lang="en-US" altLang="en-US" sz="1400"/>
              <a:pPr/>
              <a:t>49</a:t>
            </a:fld>
            <a:endParaRPr lang="en-US" altLang="en-US" sz="140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600" smtClean="0">
                <a:latin typeface="Charcoal" charset="0"/>
              </a:rPr>
              <a:t> </a:t>
            </a:r>
            <a:br>
              <a:rPr lang="en-US" altLang="en-US" sz="3600" smtClean="0">
                <a:latin typeface="Charcoal" charset="0"/>
              </a:rPr>
            </a:br>
            <a:r>
              <a:rPr lang="en-US" altLang="en-US" sz="2800" b="1" smtClean="0">
                <a:latin typeface="Charcoal" charset="0"/>
              </a:rPr>
              <a:t>Verbal Responses — </a:t>
            </a:r>
            <a:r>
              <a:rPr lang="en-US" altLang="en-US" sz="2800" b="1" i="1" smtClean="0">
                <a:latin typeface="Charcoal" charset="0"/>
              </a:rPr>
              <a:t>Individual Turns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7467600" cy="3886200"/>
          </a:xfrm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 b="1" smtClean="0"/>
              <a:t>Procedures for randomly calling on students  </a:t>
            </a:r>
            <a:br>
              <a:rPr lang="en-US" altLang="en-US" sz="2800" b="1" smtClean="0"/>
            </a:br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z="1400" smtClean="0"/>
              <a:t/>
            </a:r>
            <a:br>
              <a:rPr lang="en-US" altLang="en-US" sz="1400" smtClean="0"/>
            </a:br>
            <a:r>
              <a:rPr lang="en-US" altLang="en-US" sz="2000" b="1" smtClean="0"/>
              <a:t>Procedure #1</a:t>
            </a:r>
            <a:r>
              <a:rPr lang="en-US" altLang="en-US" sz="2000" smtClean="0"/>
              <a:t> - Write names on cards or stick.  Pull a stick 		     and call on a student. 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b="1" smtClean="0"/>
              <a:t>	Procedure #2 - </a:t>
            </a:r>
            <a:r>
              <a:rPr lang="en-US" altLang="en-US" sz="2000" smtClean="0"/>
              <a:t>Use iPad or iPhone app (e.g., </a:t>
            </a:r>
            <a:r>
              <a:rPr lang="en-US" altLang="en-US" sz="2000" i="1" smtClean="0"/>
              <a:t>Teacher</a:t>
            </a:r>
            <a:r>
              <a:rPr lang="ja-JP" altLang="en-US" sz="2000" i="1" smtClean="0"/>
              <a:t>’</a:t>
            </a:r>
            <a:r>
              <a:rPr lang="en-US" altLang="ja-JP" sz="2000" i="1" smtClean="0"/>
              <a:t>s Pick,		      Stick Pick, or Pick Me!)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 </a:t>
            </a:r>
            <a:r>
              <a:rPr lang="en-US" altLang="en-US" sz="1400" smtClean="0"/>
              <a:t>	</a:t>
            </a:r>
            <a:r>
              <a:rPr lang="en-US" altLang="en-US" sz="2000" b="1" smtClean="0"/>
              <a:t>Procedure #3 - </a:t>
            </a:r>
            <a:r>
              <a:rPr lang="en-US" altLang="en-US" sz="2000" smtClean="0"/>
              <a:t>Use two decks of playing cards.  Tape cards 		      from one deck to desks.  Pull a card from 		      other deck and call on a student.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/>
            </a:r>
            <a:br>
              <a:rPr lang="en-US" altLang="en-US" sz="2000" smtClean="0"/>
            </a:br>
            <a:endParaRPr lang="en-US" altLang="en-US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0F421CC-0519-4829-A2B2-9309F01FB869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Active Participation — Why?</a:t>
            </a:r>
            <a:r>
              <a:rPr lang="en-US" altLang="en-US" b="1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8077200" cy="4114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Why is it important to frequently elicit responses from students?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CF98F13-00CF-4535-8A52-35DA49A2D870}" type="slidenum">
              <a:rPr lang="en-US" altLang="en-US" sz="1400"/>
              <a:pPr/>
              <a:t>50</a:t>
            </a:fld>
            <a:endParaRPr lang="en-US" altLang="en-US" sz="14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600" smtClean="0">
                <a:latin typeface="Charcoal" charset="0"/>
              </a:rPr>
              <a:t> </a:t>
            </a:r>
            <a:br>
              <a:rPr lang="en-US" altLang="en-US" sz="3600" smtClean="0">
                <a:latin typeface="Charcoal" charset="0"/>
              </a:rPr>
            </a:br>
            <a:r>
              <a:rPr lang="en-US" altLang="en-US" sz="3600" smtClean="0">
                <a:latin typeface="Charcoal" charset="0"/>
              </a:rPr>
              <a:t> </a:t>
            </a:r>
            <a:r>
              <a:rPr lang="en-US" altLang="en-US" sz="2800" b="1" smtClean="0">
                <a:latin typeface="Charcoal" charset="0"/>
              </a:rPr>
              <a:t>Verbal Responses — </a:t>
            </a:r>
            <a:r>
              <a:rPr lang="en-US" altLang="en-US" sz="2800" b="1" i="1" smtClean="0">
                <a:latin typeface="Charcoal" charset="0"/>
              </a:rPr>
              <a:t>Individual Turns</a:t>
            </a:r>
            <a:endParaRPr lang="en-US" altLang="en-US" sz="3200" b="1" i="1" smtClean="0">
              <a:latin typeface="Charcoal" charset="0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6781800" cy="4114800"/>
          </a:xfrm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800" b="1" smtClean="0"/>
              <a:t>Option #3 - Whip Around or Pass 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Use when many possible answers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	</a:t>
            </a:r>
            <a:r>
              <a:rPr lang="en-US" altLang="en-US" sz="1800" smtClean="0"/>
              <a:t>1.  Ask a question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800" smtClean="0"/>
              <a:t>	2.  Give students thinking time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800" smtClean="0"/>
              <a:t>	3.  Start at any location in the room  </a:t>
            </a:r>
            <a:br>
              <a:rPr lang="en-US" altLang="en-US" sz="1800" smtClean="0"/>
            </a:br>
            <a:r>
              <a:rPr lang="en-US" altLang="en-US" sz="1800" smtClean="0"/>
              <a:t/>
            </a:r>
            <a:br>
              <a:rPr lang="en-US" altLang="en-US" sz="1800" smtClean="0"/>
            </a:br>
            <a:r>
              <a:rPr lang="en-US" altLang="en-US" sz="1800" smtClean="0"/>
              <a:t>	- Have students quickly give answers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800" smtClean="0"/>
              <a:t>		- Go up and down rows, limiting comments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800" smtClean="0"/>
              <a:t>		- Allow student to pass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600" smtClean="0"/>
              <a:t>Note:  	If students are </a:t>
            </a:r>
            <a:r>
              <a:rPr lang="ja-JP" altLang="en-US" sz="1600" smtClean="0"/>
              <a:t>“</a:t>
            </a:r>
            <a:r>
              <a:rPr lang="en-US" altLang="ja-JP" sz="1600" smtClean="0"/>
              <a:t>habitual passers,</a:t>
            </a:r>
            <a:r>
              <a:rPr lang="ja-JP" altLang="en-US" sz="1600" smtClean="0"/>
              <a:t>”</a:t>
            </a:r>
            <a:r>
              <a:rPr lang="en-US" altLang="ja-JP" sz="1600" smtClean="0"/>
              <a:t> alter the procedure. Return 	to students who pass. Have them report the best or most 		interesting idea of their peers.   </a:t>
            </a:r>
            <a:endParaRPr lang="en-US" altLang="en-US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C354F12-BAC8-433B-83FF-1E2E1BA83EEB}" type="slidenum">
              <a:rPr lang="en-US" altLang="en-US" sz="1400"/>
              <a:pPr/>
              <a:t>51</a:t>
            </a:fld>
            <a:endParaRPr lang="en-US" altLang="en-US" sz="1400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Written Responses</a:t>
            </a:r>
            <a:r>
              <a:rPr lang="en-US" altLang="en-US" smtClean="0"/>
              <a:t>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017713"/>
            <a:ext cx="7010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Materials</a:t>
            </a:r>
            <a:br>
              <a:rPr lang="en-US" altLang="en-US" sz="2400" b="1" smtClean="0"/>
            </a:br>
            <a:r>
              <a:rPr lang="en-US" altLang="en-US" sz="2400" b="1" smtClean="0"/>
              <a:t>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Paper			- Computers 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Graph paper		- Electronic tablets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Graphic organizers	- Response slates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Journals			- Response cards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Vocabulary logs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Post-its	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Posters 	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Anticipation guide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8C038C1-62D7-45F3-846C-A9B50979E66B}" type="slidenum">
              <a:rPr lang="en-US" altLang="en-US" sz="1400"/>
              <a:pPr/>
              <a:t>52</a:t>
            </a:fld>
            <a:endParaRPr lang="en-US" altLang="en-US" sz="140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Written Responses</a:t>
            </a:r>
            <a:r>
              <a:rPr lang="en-US" altLang="en-US" smtClean="0"/>
              <a:t> 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69707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Response Type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Answers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Sentence starter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Writing frame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Personal notes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Highlighting - Underlining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Brainstorming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Quick writes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Quick draws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Warm-up activity (Do Now)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Exit Ticket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3D42273-6815-4818-A43E-8E47ADAEC292}" type="slidenum">
              <a:rPr lang="en-US" altLang="en-US" sz="1400"/>
              <a:pPr/>
              <a:t>53</a:t>
            </a:fld>
            <a:endParaRPr lang="en-US" altLang="en-US" sz="140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600" smtClean="0">
                <a:latin typeface="Charcoal" charset="0"/>
              </a:rPr>
              <a:t> </a:t>
            </a:r>
            <a:br>
              <a:rPr lang="en-US" altLang="en-US" sz="3600" smtClean="0">
                <a:latin typeface="Charcoal" charset="0"/>
              </a:rPr>
            </a:br>
            <a:r>
              <a:rPr lang="en-US" altLang="en-US" sz="3600" b="1" smtClean="0">
                <a:latin typeface="Charcoal" charset="0"/>
              </a:rPr>
              <a:t>Written Responses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315200" cy="4572000"/>
          </a:xfrm>
          <a:noFill/>
        </p:spPr>
        <p:txBody>
          <a:bodyPr lIns="90487" tIns="44450" rIns="90487" bIns="44450"/>
          <a:lstStyle/>
          <a:p>
            <a:pPr eaLnBrk="1" hangingPunct="1">
              <a:spcBef>
                <a:spcPct val="70000"/>
              </a:spcBef>
            </a:pPr>
            <a:r>
              <a:rPr lang="en-US" altLang="en-US" sz="2800" b="1" smtClean="0"/>
              <a:t>Written response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 sz="2400" smtClean="0"/>
              <a:t>Gauge length of written response to avoid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voids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 </a:t>
            </a:r>
          </a:p>
          <a:p>
            <a:pPr lvl="2" eaLnBrk="1" hangingPunct="1">
              <a:spcBef>
                <a:spcPct val="70000"/>
              </a:spcBef>
            </a:pPr>
            <a:r>
              <a:rPr lang="en-US" altLang="en-US" smtClean="0"/>
              <a:t>Make response fairly short OR</a:t>
            </a:r>
          </a:p>
          <a:p>
            <a:pPr lvl="2" eaLnBrk="1" hangingPunct="1">
              <a:spcBef>
                <a:spcPct val="70000"/>
              </a:spcBef>
            </a:pPr>
            <a:r>
              <a:rPr lang="en-US" altLang="en-US" smtClean="0"/>
              <a:t>Make response </a:t>
            </a:r>
            <a:r>
              <a:rPr lang="ja-JP" altLang="en-US" smtClean="0"/>
              <a:t>“</a:t>
            </a:r>
            <a:r>
              <a:rPr lang="en-US" altLang="ja-JP" smtClean="0"/>
              <a:t>eternal</a:t>
            </a:r>
            <a:r>
              <a:rPr lang="ja-JP" altLang="en-US" smtClean="0"/>
              <a:t>”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z="1600" smtClean="0"/>
          </a:p>
          <a:p>
            <a:pPr eaLnBrk="1" hangingPunct="1">
              <a:spcBef>
                <a:spcPct val="70000"/>
              </a:spcBef>
            </a:pPr>
            <a:endParaRPr lang="en-US" altLang="en-US" sz="2000" b="1" smtClean="0">
              <a:latin typeface="Charco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58003AB-2366-4D6E-963B-8E6A29977553}" type="slidenum">
              <a:rPr lang="en-US" altLang="en-US" sz="1400"/>
              <a:pPr/>
              <a:t>54</a:t>
            </a:fld>
            <a:endParaRPr lang="en-US" altLang="en-US" sz="140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latin typeface="Charcoal" charset="0"/>
              </a:rPr>
              <a:t> </a:t>
            </a:r>
            <a:br>
              <a:rPr lang="en-US" altLang="en-US" sz="3200" smtClean="0">
                <a:latin typeface="Charcoal" charset="0"/>
              </a:rPr>
            </a:br>
            <a:r>
              <a:rPr lang="en-US" altLang="en-US" sz="3600" b="1" smtClean="0">
                <a:latin typeface="Charcoal" charset="0"/>
              </a:rPr>
              <a:t>Written Responses</a:t>
            </a:r>
            <a:endParaRPr lang="en-US" altLang="en-US" sz="3200" i="1" smtClean="0">
              <a:latin typeface="Charcoal" charset="0"/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351712" cy="4154487"/>
          </a:xfrm>
        </p:spPr>
        <p:txBody>
          <a:bodyPr/>
          <a:lstStyle/>
          <a:p>
            <a:pPr eaLnBrk="1" hangingPunct="1"/>
            <a:r>
              <a:rPr lang="en-US" altLang="en-US" sz="2800" b="1" smtClean="0"/>
              <a:t>Response Slates </a:t>
            </a:r>
            <a:r>
              <a:rPr lang="en-US" altLang="en-US" sz="2000" smtClean="0"/>
              <a:t>(white boards)</a:t>
            </a:r>
          </a:p>
          <a:p>
            <a:pPr marL="457200" lvl="1" indent="0" eaLnBrk="1" hangingPunct="1"/>
            <a:r>
              <a:rPr lang="en-US" altLang="en-US" sz="2000" smtClean="0"/>
              <a:t>Give directive</a:t>
            </a:r>
            <a:br>
              <a:rPr lang="en-US" altLang="en-US" sz="2000" smtClean="0"/>
            </a:br>
            <a:endParaRPr lang="en-US" altLang="en-US" sz="1000" smtClean="0"/>
          </a:p>
          <a:p>
            <a:pPr marL="457200" lvl="1" indent="0" eaLnBrk="1" hangingPunct="1"/>
            <a:r>
              <a:rPr lang="en-US" altLang="en-US" sz="2000" smtClean="0"/>
              <a:t>Have students write answers on individual whiteboards</a:t>
            </a:r>
            <a:br>
              <a:rPr lang="en-US" altLang="en-US" sz="2000" smtClean="0"/>
            </a:br>
            <a:endParaRPr lang="en-US" altLang="en-US" sz="1000" smtClean="0"/>
          </a:p>
          <a:p>
            <a:pPr marL="457200" lvl="1" indent="0" eaLnBrk="1" hangingPunct="1"/>
            <a:r>
              <a:rPr lang="en-US" altLang="en-US" sz="2000" smtClean="0"/>
              <a:t>When adequate response time has been given, have students display slates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</a:pPr>
            <a:endParaRPr lang="en-US" altLang="en-US" sz="1000" smtClean="0"/>
          </a:p>
          <a:p>
            <a:pPr marL="457200" lvl="1" indent="0" eaLnBrk="1" hangingPunct="1"/>
            <a:r>
              <a:rPr lang="en-US" altLang="en-US" sz="2000" smtClean="0"/>
              <a:t>Give feedback to students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marL="457200" lvl="1" indent="0" eaLnBrk="1" hangingPunct="1">
              <a:buFont typeface="Wingdings" panose="05000000000000000000" pitchFamily="2" charset="2"/>
              <a:buNone/>
            </a:pPr>
            <a:r>
              <a:rPr lang="en-US" altLang="en-US" sz="1800" i="1" smtClean="0"/>
              <a:t>Note</a:t>
            </a:r>
            <a:r>
              <a:rPr lang="en-US" altLang="en-US" sz="1800" smtClean="0"/>
              <a:t>: </a:t>
            </a:r>
            <a:r>
              <a:rPr lang="ja-JP" altLang="en-US" sz="1800" smtClean="0"/>
              <a:t>“</a:t>
            </a:r>
            <a:r>
              <a:rPr lang="en-US" altLang="ja-JP" sz="1800" smtClean="0"/>
              <a:t>Virtual white boards</a:t>
            </a:r>
            <a:r>
              <a:rPr lang="ja-JP" altLang="en-US" sz="1800" smtClean="0"/>
              <a:t>”</a:t>
            </a:r>
            <a:r>
              <a:rPr lang="en-US" altLang="ja-JP" sz="1800" smtClean="0"/>
              <a:t> can be created using heavy sheet protectors or plastic plates</a:t>
            </a: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B713300-B654-484F-860F-5BE22F279D5B}" type="slidenum">
              <a:rPr lang="en-US" altLang="en-US" sz="1400"/>
              <a:pPr/>
              <a:t>55</a:t>
            </a:fld>
            <a:endParaRPr lang="en-US" altLang="en-US" sz="1400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>
                <a:latin typeface="Charcoal" charset="0"/>
              </a:rPr>
              <a:t>Written Responses</a:t>
            </a:r>
            <a:endParaRPr lang="en-US" altLang="en-US" sz="3200" b="1" smtClean="0">
              <a:latin typeface="Charcoal" charset="0"/>
            </a:endParaRPr>
          </a:p>
        </p:txBody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smtClean="0"/>
              <a:t>Response cards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Have students write possible responses on cards or paper or provide prepared  cards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Examples: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</a:t>
            </a:r>
            <a:r>
              <a:rPr lang="en-US" altLang="en-US" sz="1200" smtClean="0"/>
              <a:t>Simple responses: Yes, No; True - False; a.b.c.d., I.2.3.4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smtClean="0"/>
              <a:t>	Punctuation Marks: . ? ! , </a:t>
            </a:r>
            <a:r>
              <a:rPr lang="ja-JP" altLang="en-US" sz="1200" smtClean="0"/>
              <a:t>“</a:t>
            </a:r>
            <a:r>
              <a:rPr lang="en-US" altLang="ja-JP" sz="1200" smtClean="0"/>
              <a:t> ”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smtClean="0"/>
              <a:t>	Branches of Government: Legislative, Executive, Judicial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smtClean="0"/>
              <a:t>	Math Vocabulary Terms: perimeter, area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Ask a question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Have students select best response card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Ask students to hold up response card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Monitor responses and provide feedback</a:t>
            </a:r>
            <a:br>
              <a:rPr lang="en-US" altLang="en-US" sz="1800" smtClean="0"/>
            </a:br>
            <a:endParaRPr lang="en-US" altLang="en-US" sz="180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i="1" smtClean="0"/>
              <a:t>Note: </a:t>
            </a:r>
            <a:r>
              <a:rPr lang="en-US" altLang="en-US" sz="1600" smtClean="0"/>
              <a:t>Utilize a </a:t>
            </a:r>
            <a:r>
              <a:rPr lang="en-US" altLang="en-US" sz="1600" i="1" smtClean="0"/>
              <a:t>Response Sheet.  </a:t>
            </a:r>
            <a:r>
              <a:rPr lang="en-US" altLang="en-US" sz="1600" smtClean="0"/>
              <a:t>Label sides: True, False; Agree, Disagree; yes no; a b c d. 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600" i="1" smtClean="0"/>
              <a:t>Note: </a:t>
            </a:r>
            <a:r>
              <a:rPr lang="en-US" altLang="en-US" sz="1600" smtClean="0"/>
              <a:t>Electronic clickers can also be used.</a:t>
            </a:r>
            <a:endParaRPr lang="en-US" altLang="en-US" sz="1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AE9A916-3840-43C1-ACC3-87DEF73C1DE1}" type="slidenum">
              <a:rPr lang="en-US" altLang="en-US" sz="1400"/>
              <a:pPr/>
              <a:t>56</a:t>
            </a:fld>
            <a:endParaRPr lang="en-US" altLang="en-US" sz="1400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>
                <a:latin typeface="Charcoal" charset="0"/>
              </a:rPr>
              <a:t>Action Responses</a:t>
            </a:r>
            <a:endParaRPr lang="en-US" altLang="en-US" sz="3200" b="1" smtClean="0">
              <a:latin typeface="Charcoal" charset="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69707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Act out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Students act out historical event, vocabulary term, concept, or process</a:t>
            </a:r>
            <a:br>
              <a:rPr lang="en-US" altLang="en-US" smtClean="0"/>
            </a:b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Students participate in simulation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	</a:t>
            </a:r>
            <a:r>
              <a:rPr lang="en-US" altLang="en-US" i="1" smtClean="0"/>
              <a:t>Example:  	Stock market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smtClean="0"/>
              <a:t>				United Nation</a:t>
            </a:r>
            <a:r>
              <a:rPr lang="en-US" altLang="en-US" smtClean="0"/>
              <a:t>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215FB08-BF2A-4D23-8D6F-EFFC44F04316}" type="slidenum">
              <a:rPr lang="en-US" altLang="en-US" sz="1400"/>
              <a:pPr/>
              <a:t>57</a:t>
            </a:fld>
            <a:endParaRPr lang="en-US" altLang="en-US" sz="1400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>
                <a:latin typeface="Charcoal" charset="0"/>
              </a:rPr>
              <a:t>Action Responses</a:t>
            </a:r>
            <a:endParaRPr lang="en-US" altLang="en-US" sz="3200" i="1" smtClean="0">
              <a:latin typeface="Charcoal" charset="0"/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b="1" smtClean="0"/>
              <a:t>Gestures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Students indicate answers with gestures</a:t>
            </a:r>
            <a:endParaRPr lang="en-US" altLang="en-US" sz="2000" b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b="1" smtClean="0"/>
              <a:t>Facial expressions</a:t>
            </a:r>
            <a:r>
              <a:rPr lang="en-US" altLang="en-US" sz="2400" b="1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Students indicate answer with facial expression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Example: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Show me </a:t>
            </a:r>
            <a:r>
              <a:rPr lang="en-US" altLang="ja-JP" sz="2000" u="sng" smtClean="0"/>
              <a:t>despondent</a:t>
            </a:r>
            <a:r>
              <a:rPr lang="en-US" altLang="ja-JP" sz="2000" smtClean="0"/>
              <a:t>.</a:t>
            </a:r>
            <a:r>
              <a:rPr lang="ja-JP" altLang="en-US" sz="2000" smtClean="0"/>
              <a:t>”</a:t>
            </a:r>
            <a:r>
              <a:rPr lang="en-US" altLang="ja-JP" sz="2000" smtClean="0"/>
              <a:t> 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Show me </a:t>
            </a:r>
            <a:r>
              <a:rPr lang="en-US" altLang="ja-JP" sz="2000" u="sng" smtClean="0"/>
              <a:t>not despondent</a:t>
            </a:r>
            <a:r>
              <a:rPr lang="en-US" altLang="ja-JP" sz="2000" smtClean="0"/>
              <a:t>.</a:t>
            </a:r>
            <a:r>
              <a:rPr lang="ja-JP" altLang="en-US" sz="2000" smtClean="0"/>
              <a:t>”</a:t>
            </a:r>
            <a:endParaRPr lang="en-US" altLang="ja-JP" sz="200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smtClean="0"/>
              <a:t> </a:t>
            </a:r>
            <a:r>
              <a:rPr lang="en-US" altLang="en-US" sz="2800" b="1" smtClean="0"/>
              <a:t>Hand signals</a:t>
            </a:r>
            <a:endParaRPr lang="en-US" altLang="en-US" sz="2400" b="1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Students indicate answer by holding up fingers to match numbered answer</a:t>
            </a:r>
            <a:endParaRPr lang="en-US" altLang="en-US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C6032D6-8DA6-4CE5-98A0-865BCA6E69C0}" type="slidenum">
              <a:rPr lang="en-US" altLang="en-US" sz="1400"/>
              <a:pPr/>
              <a:t>58</a:t>
            </a:fld>
            <a:endParaRPr lang="en-US" altLang="en-US" sz="140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>
                <a:latin typeface="Charcoal" charset="0"/>
              </a:rPr>
              <a:t>Action Responses</a:t>
            </a:r>
            <a:endParaRPr lang="en-US" altLang="en-US" sz="3200" b="1" smtClean="0">
              <a:latin typeface="Charcoal" charset="0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6970712" cy="411480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US" sz="2400" b="1" dirty="0">
                <a:ea typeface="ＭＳ Ｐゴシック" charset="0"/>
                <a:cs typeface="ＭＳ Ｐゴシック" charset="0"/>
              </a:rPr>
              <a:t>Hand signals</a:t>
            </a:r>
          </a:p>
          <a:p>
            <a:pPr eaLnBrk="1" hangingPunct="1">
              <a:buFont typeface="Wingdings" charset="0"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sz="2400" dirty="0">
                <a:ea typeface="ＭＳ Ｐゴシック" charset="0"/>
              </a:rPr>
              <a:t>Level of </a:t>
            </a:r>
            <a:r>
              <a:rPr lang="en-US" sz="2400" dirty="0" smtClean="0">
                <a:ea typeface="ＭＳ Ｐゴシック" charset="0"/>
              </a:rPr>
              <a:t>understanding</a:t>
            </a: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2000" dirty="0" smtClean="0">
                <a:ea typeface="ＭＳ Ｐゴシック" charset="0"/>
              </a:rPr>
              <a:t>Students display one (no understanding) to five (clear understanding) fingers</a:t>
            </a:r>
            <a:br>
              <a:rPr lang="en-US" sz="2000" dirty="0" smtClean="0">
                <a:ea typeface="ＭＳ Ｐゴシック" charset="0"/>
              </a:rPr>
            </a:br>
            <a:endParaRPr lang="en-US" sz="1200" dirty="0" smtClean="0">
              <a:ea typeface="ＭＳ Ｐゴシック" charset="0"/>
            </a:endParaRPr>
          </a:p>
          <a:p>
            <a:pPr marL="457200" lvl="1" indent="0" eaLnBrk="1" hangingPunct="1">
              <a:buFont typeface="Wingdings" charset="0"/>
              <a:buNone/>
              <a:defRPr/>
            </a:pPr>
            <a:r>
              <a:rPr lang="en-US" sz="2400" dirty="0" smtClean="0">
                <a:ea typeface="ＭＳ Ｐゴシック" charset="0"/>
              </a:rPr>
              <a:t>	</a:t>
            </a:r>
            <a:endParaRPr lang="en-US" sz="2400" dirty="0">
              <a:ea typeface="ＭＳ Ｐゴシック" charset="0"/>
            </a:endParaRPr>
          </a:p>
          <a:p>
            <a:pPr lvl="2" eaLnBrk="1" hangingPunct="1">
              <a:buFont typeface="Wingdings" charset="0"/>
              <a:buChar char="n"/>
              <a:defRPr/>
            </a:pPr>
            <a:r>
              <a:rPr lang="en-US" sz="2000" dirty="0">
                <a:ea typeface="ＭＳ Ｐゴシック" charset="0"/>
              </a:rPr>
              <a:t>Students place hand to indicate level of understanding (high-forehead, OK-neck, low-abdomen)</a:t>
            </a:r>
            <a:br>
              <a:rPr lang="en-US" sz="2000" dirty="0">
                <a:ea typeface="ＭＳ Ｐゴシック" charset="0"/>
              </a:rPr>
            </a:br>
            <a:endParaRPr lang="en-US" sz="2000" dirty="0">
              <a:ea typeface="ＭＳ Ｐゴシック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F470C6E-AB66-4360-9C61-92EC6F1EDB20}" type="slidenum">
              <a:rPr lang="en-US" altLang="en-US" sz="1400"/>
              <a:pPr/>
              <a:t>59</a:t>
            </a:fld>
            <a:endParaRPr lang="en-US" altLang="en-US" sz="140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>
                <a:latin typeface="Charcoal" charset="0"/>
              </a:rPr>
              <a:t>Action Responses</a:t>
            </a:r>
            <a:endParaRPr lang="en-US" altLang="en-US" sz="3200" b="1" smtClean="0">
              <a:latin typeface="Charcoal" charset="0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543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Hand signals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1.	Display numbered items on the screen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smtClean="0"/>
              <a:t>		Example:</a:t>
            </a:r>
            <a:r>
              <a:rPr lang="en-US" altLang="en-US" sz="2400" smtClean="0"/>
              <a:t> </a:t>
            </a:r>
            <a:r>
              <a:rPr lang="en-US" altLang="en-US" sz="2000" i="1" smtClean="0"/>
              <a:t>1. elude   2.  intention   3. reluctant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2.	Carefully introduce and model hand signals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3.	Ask a question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4.	Have students form answer (e.g., 3 fingers to 	indicate item #3) on their desks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5.	When adequate thinking time has been given, 	have students hold up hand  </a:t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81B2E1B-F3B7-435D-AFC0-99C30DC3F360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04800"/>
            <a:ext cx="7794625" cy="1455738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altLang="en-US" b="1" smtClean="0"/>
              <a:t>Feedback</a:t>
            </a:r>
            <a:br>
              <a:rPr lang="en-US" altLang="en-US" b="1" smtClean="0"/>
            </a:br>
            <a:r>
              <a:rPr lang="en-US" altLang="en-US" sz="2400" smtClean="0"/>
              <a:t>Why is it important to frequently elicit responses from students?</a:t>
            </a:r>
            <a:r>
              <a:rPr lang="en-US" altLang="en-US" smtClean="0"/>
              <a:t> </a:t>
            </a:r>
            <a:endParaRPr lang="en-US" altLang="en-US" b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315200" cy="35417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Contributes to a positive learning environment</a:t>
            </a:r>
            <a:endParaRPr lang="en-US" altLang="en-US" sz="24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increases </a:t>
            </a:r>
            <a:r>
              <a:rPr lang="en-US" altLang="en-US" sz="2400" b="1" smtClean="0"/>
              <a:t>engagement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increases </a:t>
            </a:r>
            <a:r>
              <a:rPr lang="en-US" altLang="en-US" sz="2400" b="1" smtClean="0"/>
              <a:t>on-task</a:t>
            </a:r>
            <a:r>
              <a:rPr lang="en-US" altLang="en-US" sz="2400" smtClean="0"/>
              <a:t> behavior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increases </a:t>
            </a:r>
            <a:r>
              <a:rPr lang="en-US" altLang="en-US" sz="2400" b="1" smtClean="0"/>
              <a:t>accountability</a:t>
            </a:r>
            <a:endParaRPr lang="en-US" altLang="en-US" sz="24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promotes </a:t>
            </a:r>
            <a:r>
              <a:rPr lang="en-US" altLang="en-US" sz="2400" b="1" smtClean="0"/>
              <a:t>desired behaviors</a:t>
            </a:r>
            <a:endParaRPr lang="en-US" altLang="en-US" sz="24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reduces </a:t>
            </a:r>
            <a:r>
              <a:rPr lang="en-US" altLang="en-US" sz="2400" b="1" smtClean="0"/>
              <a:t>inappropriate behaviors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	- </a:t>
            </a:r>
            <a:r>
              <a:rPr lang="en-US" altLang="en-US" sz="2400" smtClean="0"/>
              <a:t>keeps class </a:t>
            </a:r>
            <a:r>
              <a:rPr lang="en-US" altLang="en-US" sz="2400" b="1" smtClean="0"/>
              <a:t>moving</a:t>
            </a:r>
            <a:r>
              <a:rPr lang="en-US" altLang="en-US" sz="2400" smtClean="0"/>
              <a:t> along</a:t>
            </a:r>
            <a:br>
              <a:rPr lang="en-US" altLang="en-US" sz="2400" smtClean="0"/>
            </a:br>
            <a:endParaRPr lang="en-US" altLang="en-US" sz="24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A967A41-989F-4B1C-9460-9D0DE7B14295}" type="slidenum">
              <a:rPr lang="en-US" altLang="en-US" sz="1400"/>
              <a:pPr/>
              <a:t>60</a:t>
            </a:fld>
            <a:endParaRPr lang="en-US" altLang="en-US" sz="1400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Summing it up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I intend to use the following active participation procedures: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  <p:graphicFrame>
        <p:nvGraphicFramePr>
          <p:cNvPr id="345127" name="Group 39"/>
          <p:cNvGraphicFramePr>
            <a:graphicFrameLocks noGrp="1"/>
          </p:cNvGraphicFramePr>
          <p:nvPr/>
        </p:nvGraphicFramePr>
        <p:xfrm>
          <a:off x="838200" y="2457450"/>
          <a:ext cx="7391400" cy="4164013"/>
        </p:xfrm>
        <a:graphic>
          <a:graphicData uri="http://schemas.openxmlformats.org/drawingml/2006/table">
            <a:tbl>
              <a:tblPr/>
              <a:tblGrid>
                <a:gridCol w="7391400"/>
              </a:tblGrid>
              <a:tr h="33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7A5B91E-A3EB-45BF-8BB7-60B29522FCCE}" type="slidenum">
              <a:rPr lang="en-US" altLang="en-US" sz="1400"/>
              <a:pPr/>
              <a:t>61</a:t>
            </a:fld>
            <a:endParaRPr lang="en-US" altLang="en-US" sz="140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Passage Reading Procedures</a:t>
            </a:r>
            <a:endParaRPr lang="en-US" altLang="en-US" smtClean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17713"/>
            <a:ext cx="7543800" cy="4114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What are some disadvantages of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round-robin reading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when the group size is large?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8C4BC3F-15BC-455D-9B3F-95DC762B679A}" type="slidenum">
              <a:rPr lang="en-US" altLang="en-US" sz="1400"/>
              <a:pPr/>
              <a:t>62</a:t>
            </a:fld>
            <a:endParaRPr lang="en-US" altLang="en-US" sz="1400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latin typeface="Charcoal" charset="0"/>
              </a:rPr>
              <a:t> </a:t>
            </a:r>
            <a:br>
              <a:rPr lang="en-US" altLang="en-US" sz="3200" smtClean="0">
                <a:latin typeface="Charcoal" charset="0"/>
              </a:rPr>
            </a:br>
            <a:r>
              <a:rPr lang="en-US" altLang="en-US" sz="2800" b="1" smtClean="0">
                <a:latin typeface="Charcoal" charset="0"/>
              </a:rPr>
              <a:t>Passage Reading</a:t>
            </a:r>
            <a:r>
              <a:rPr lang="en-US" altLang="en-US" sz="2800" b="1" i="1" smtClean="0">
                <a:latin typeface="Charcoal" charset="0"/>
              </a:rPr>
              <a:t> — Silent Reading</a:t>
            </a:r>
            <a:endParaRPr lang="en-US" altLang="en-US" sz="3200" i="1" smtClean="0">
              <a:latin typeface="Charcoal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400" b="1" smtClean="0"/>
              <a:t>Augmented Silent Reading (Whisper Reading)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Pose pre-reading question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Tell students to read a certain amount and to reread material if they finish early</a:t>
            </a:r>
            <a:br>
              <a:rPr lang="en-US" altLang="en-US" sz="2400" smtClean="0"/>
            </a:b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Monitor students</a:t>
            </a:r>
            <a:r>
              <a:rPr lang="ja-JP" altLang="en-US" sz="2400" smtClean="0"/>
              <a:t>’</a:t>
            </a:r>
            <a:r>
              <a:rPr lang="en-US" altLang="ja-JP" sz="2400" smtClean="0"/>
              <a:t> reading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Have individuals whisper-read to you</a:t>
            </a:r>
            <a:br>
              <a:rPr lang="en-US" altLang="en-US" sz="2400" smtClean="0"/>
            </a:b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Pose post-reading question</a:t>
            </a:r>
            <a:r>
              <a:rPr lang="en-US" altLang="en-US" sz="2400" b="1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5FAEA8E-D544-4101-A9E1-055588129191}" type="slidenum">
              <a:rPr lang="en-US" altLang="en-US" sz="1400"/>
              <a:pPr/>
              <a:t>63</a:t>
            </a:fld>
            <a:endParaRPr lang="en-US" altLang="en-US" sz="1400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793038" cy="11430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latin typeface="Charcoal" charset="0"/>
              </a:rPr>
              <a:t>Passage Reading</a:t>
            </a:r>
            <a:r>
              <a:rPr lang="en-US" altLang="en-US" sz="2800" b="1" i="1" smtClean="0">
                <a:latin typeface="Charcoal" charset="0"/>
              </a:rPr>
              <a:t> — Echo Reading</a:t>
            </a:r>
            <a:endParaRPr lang="en-US" altLang="en-US" sz="3200" i="1" smtClean="0">
              <a:latin typeface="Charcoal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7543800" cy="4114800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Echo Reading</a:t>
            </a:r>
          </a:p>
          <a:p>
            <a:pPr lvl="1" eaLnBrk="1" hangingPunct="1"/>
            <a:r>
              <a:rPr lang="en-US" altLang="en-US" sz="2000" smtClean="0"/>
              <a:t>Teacher reads a word, phrase, or sentence</a:t>
            </a:r>
          </a:p>
          <a:p>
            <a:pPr lvl="1" eaLnBrk="1" hangingPunct="1"/>
            <a:r>
              <a:rPr lang="en-US" altLang="en-US" sz="2000" smtClean="0"/>
              <a:t>Students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echo</a:t>
            </a:r>
            <a:r>
              <a:rPr lang="ja-JP" altLang="en-US" sz="2000" smtClean="0"/>
              <a:t>”</a:t>
            </a:r>
            <a:r>
              <a:rPr lang="en-US" altLang="ja-JP" sz="2000" smtClean="0"/>
              <a:t> read the word, phrase, or sentence</a:t>
            </a:r>
          </a:p>
          <a:p>
            <a:pPr lvl="1" eaLnBrk="1" hangingPunct="1"/>
            <a:r>
              <a:rPr lang="en-US" altLang="en-US" sz="2000" smtClean="0"/>
              <a:t>Useful for building fluency and expression</a:t>
            </a:r>
            <a:br>
              <a:rPr lang="en-US" altLang="en-US" sz="2000" smtClean="0"/>
            </a:br>
            <a:endParaRPr lang="en-US" altLang="en-US" sz="2000" smtClean="0"/>
          </a:p>
          <a:p>
            <a:pPr lvl="1" eaLnBrk="1" hangingPunct="1"/>
            <a:r>
              <a:rPr lang="en-US" altLang="en-US" sz="1800" i="1" smtClean="0"/>
              <a:t>Beginning Readers</a:t>
            </a:r>
            <a:r>
              <a:rPr lang="en-US" altLang="en-US" sz="1800" smtClean="0"/>
              <a:t>: Fade as students grow in reading skills </a:t>
            </a:r>
          </a:p>
          <a:p>
            <a:pPr lvl="1" eaLnBrk="1" hangingPunct="1"/>
            <a:r>
              <a:rPr lang="en-US" altLang="en-US" sz="1800" i="1" smtClean="0"/>
              <a:t>Older Readers</a:t>
            </a:r>
            <a:r>
              <a:rPr lang="en-US" altLang="en-US" sz="1800" smtClean="0"/>
              <a:t>: Use to introduce difficult words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EE57C5C-71F9-4F4D-9E1A-747A19BE86CC}" type="slidenum">
              <a:rPr lang="en-US" altLang="en-US" sz="1400"/>
              <a:pPr/>
              <a:t>64</a:t>
            </a:fld>
            <a:endParaRPr lang="en-US" altLang="en-US" sz="1400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793038" cy="11430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latin typeface="Charcoal" charset="0"/>
              </a:rPr>
              <a:t>Passage Reading</a:t>
            </a:r>
            <a:r>
              <a:rPr lang="en-US" altLang="en-US" sz="2800" b="1" i="1" smtClean="0">
                <a:latin typeface="Charcoal" charset="0"/>
              </a:rPr>
              <a:t> — Echo Reading</a:t>
            </a:r>
            <a:endParaRPr lang="en-US" altLang="en-US" sz="3200" i="1" smtClean="0">
              <a:latin typeface="Charcoal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667000"/>
            <a:ext cx="7543800" cy="3465513"/>
          </a:xfrm>
        </p:spPr>
        <p:txBody>
          <a:bodyPr/>
          <a:lstStyle/>
          <a:p>
            <a:pPr eaLnBrk="1" hangingPunct="1"/>
            <a:r>
              <a:rPr lang="en-US" altLang="en-US" sz="2400" b="1" smtClean="0"/>
              <a:t>Echo Reading</a:t>
            </a:r>
          </a:p>
          <a:p>
            <a:pPr lvl="1" eaLnBrk="1" hangingPunct="1"/>
            <a:r>
              <a:rPr lang="en-US" altLang="en-US" sz="2000" smtClean="0"/>
              <a:t>Teacher reads a word, phrase, or sentence</a:t>
            </a:r>
          </a:p>
          <a:p>
            <a:pPr lvl="1" eaLnBrk="1" hangingPunct="1"/>
            <a:r>
              <a:rPr lang="en-US" altLang="en-US" sz="2000" smtClean="0"/>
              <a:t>Students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echo</a:t>
            </a:r>
            <a:r>
              <a:rPr lang="ja-JP" altLang="en-US" sz="2000" smtClean="0"/>
              <a:t>”</a:t>
            </a:r>
            <a:r>
              <a:rPr lang="en-US" altLang="ja-JP" sz="2000" smtClean="0"/>
              <a:t> read the word, phrase, or sentence</a:t>
            </a:r>
          </a:p>
          <a:p>
            <a:pPr lvl="1" eaLnBrk="1" hangingPunct="1"/>
            <a:r>
              <a:rPr lang="en-US" altLang="en-US" sz="2000" smtClean="0"/>
              <a:t>Useful for building fluency and expression</a:t>
            </a:r>
            <a:br>
              <a:rPr lang="en-US" altLang="en-US" sz="2000" smtClean="0"/>
            </a:br>
            <a:endParaRPr lang="en-US" altLang="en-US" sz="2000" smtClean="0"/>
          </a:p>
          <a:p>
            <a:pPr lvl="1" eaLnBrk="1" hangingPunct="1"/>
            <a:r>
              <a:rPr lang="en-US" altLang="en-US" sz="1800" i="1" smtClean="0"/>
              <a:t>Beginning Readers</a:t>
            </a:r>
            <a:r>
              <a:rPr lang="en-US" altLang="en-US" sz="1800" smtClean="0"/>
              <a:t>: Fade as students grow in reading skills </a:t>
            </a:r>
          </a:p>
          <a:p>
            <a:pPr lvl="1" eaLnBrk="1" hangingPunct="1"/>
            <a:r>
              <a:rPr lang="en-US" altLang="en-US" sz="1800" i="1" smtClean="0"/>
              <a:t>Older Readers</a:t>
            </a:r>
            <a:r>
              <a:rPr lang="en-US" altLang="en-US" sz="1800" smtClean="0"/>
              <a:t>: Use to introduce difficult words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80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2539E42-9674-48F6-AE7B-A70BC0B7701B}" type="slidenum">
              <a:rPr lang="en-US" altLang="en-US" sz="1400"/>
              <a:pPr/>
              <a:t>65</a:t>
            </a:fld>
            <a:endParaRPr lang="en-US" altLang="en-US" sz="140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600" smtClean="0">
                <a:latin typeface="Charcoal" charset="0"/>
              </a:rPr>
              <a:t> </a:t>
            </a:r>
            <a:br>
              <a:rPr lang="en-US" altLang="en-US" sz="3600" smtClean="0">
                <a:latin typeface="Charcoal" charset="0"/>
              </a:rPr>
            </a:br>
            <a:r>
              <a:rPr lang="en-US" altLang="en-US" sz="3200" smtClean="0">
                <a:latin typeface="Charcoal" charset="0"/>
              </a:rPr>
              <a:t/>
            </a:r>
            <a:br>
              <a:rPr lang="en-US" altLang="en-US" sz="3200" smtClean="0">
                <a:latin typeface="Charcoal" charset="0"/>
              </a:rPr>
            </a:br>
            <a:r>
              <a:rPr lang="en-US" altLang="en-US" sz="2800" b="1" smtClean="0">
                <a:latin typeface="Charcoal" charset="0"/>
              </a:rPr>
              <a:t>Passage Reading - </a:t>
            </a:r>
            <a:r>
              <a:rPr lang="en-US" altLang="en-US" sz="2800" b="1" i="1" smtClean="0">
                <a:latin typeface="Charcoal" charset="0"/>
              </a:rPr>
              <a:t>Choral  Reading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315200" cy="4572000"/>
          </a:xfrm>
          <a:noFill/>
        </p:spPr>
        <p:txBody>
          <a:bodyPr lIns="90487" tIns="44450" rIns="90487" bIns="44450"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400" b="1" smtClean="0"/>
              <a:t>Choral Reading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 smtClean="0"/>
              <a:t>Read selection with students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 smtClean="0"/>
              <a:t>Read at a moderate rate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 smtClean="0"/>
              <a:t>Provide precorrection. 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Keep your voice with mine</a:t>
            </a:r>
            <a:r>
              <a:rPr lang="ja-JP" altLang="en-US" sz="2400" smtClean="0"/>
              <a:t>”</a:t>
            </a:r>
            <a:r>
              <a:rPr lang="en-US" altLang="ja-JP" sz="2400" smtClean="0"/>
              <a:t/>
            </a:r>
            <a:br>
              <a:rPr lang="en-US" altLang="ja-JP" sz="2400" smtClean="0"/>
            </a:br>
            <a:endParaRPr lang="en-US" altLang="ja-JP" sz="2400" smtClean="0"/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i="1" smtClean="0"/>
              <a:t>Beginning Readers: </a:t>
            </a:r>
            <a:r>
              <a:rPr lang="en-US" altLang="en-US" sz="2000" smtClean="0"/>
              <a:t>Chorally read text after silent reading or whisper reading 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i="1" smtClean="0"/>
              <a:t>Older Readers:  </a:t>
            </a:r>
            <a:r>
              <a:rPr lang="en-US" altLang="en-US" sz="2000" smtClean="0"/>
              <a:t>Chorally read wording on slide, directions, steps in strategy, initial part of story/chapter </a:t>
            </a:r>
            <a:br>
              <a:rPr lang="en-US" altLang="en-US" sz="2000" smtClean="0"/>
            </a:br>
            <a:endParaRPr lang="en-US" altLang="en-US" sz="2000" smtClean="0"/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9250363" y="72977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D07E36E-C7D9-46E4-B69D-AC45695D6F0E}" type="slidenum">
              <a:rPr lang="en-US" altLang="en-US" sz="1400"/>
              <a:pPr/>
              <a:t>66</a:t>
            </a:fld>
            <a:endParaRPr lang="en-US" altLang="en-US" sz="140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smtClean="0">
                <a:latin typeface="Charcoal" charset="0"/>
              </a:rPr>
              <a:t>Passage Reading - </a:t>
            </a:r>
            <a:r>
              <a:rPr lang="en-US" altLang="en-US" sz="2800" b="1" i="1" smtClean="0">
                <a:latin typeface="Charcoal" charset="0"/>
              </a:rPr>
              <a:t>Cloze Reading</a:t>
            </a:r>
            <a:endParaRPr lang="en-US" altLang="en-US" sz="3200" i="1" smtClean="0">
              <a:latin typeface="Charcoal" charset="0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68183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400" b="1" smtClean="0"/>
              <a:t>Cloze Reading (delete word) 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Read selection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Pause and delete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meaningful</a:t>
            </a:r>
            <a:r>
              <a:rPr lang="ja-JP" altLang="en-US" sz="2000" smtClean="0"/>
              <a:t>”</a:t>
            </a:r>
            <a:r>
              <a:rPr lang="en-US" altLang="ja-JP" sz="2000" smtClean="0"/>
              <a:t> words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Have students read the deleted words</a:t>
            </a:r>
            <a:br>
              <a:rPr lang="en-US" altLang="en-US" sz="2000" smtClean="0"/>
            </a:br>
            <a:r>
              <a:rPr lang="en-US" altLang="en-US" sz="2000" smtClean="0"/>
              <a:t/>
            </a:r>
            <a:br>
              <a:rPr lang="en-US" altLang="en-US" sz="2000" smtClean="0"/>
            </a:br>
            <a:endParaRPr lang="en-US" altLang="en-US" sz="2000" smtClean="0"/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1800" i="1" smtClean="0"/>
              <a:t>Beginning Readers: </a:t>
            </a:r>
            <a:r>
              <a:rPr lang="en-US" altLang="en-US" sz="1800" smtClean="0"/>
              <a:t>Use for additional practice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1800" i="1" smtClean="0"/>
              <a:t>Older Readers: </a:t>
            </a:r>
            <a:r>
              <a:rPr lang="en-US" altLang="en-US" sz="1800" smtClean="0"/>
              <a:t>Use when you want to read something quickly and have everyone attending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6596F29-099F-43D0-8DD3-D5C97CF25810}" type="slidenum">
              <a:rPr lang="en-US" altLang="en-US" sz="1400"/>
              <a:pPr/>
              <a:t>67</a:t>
            </a:fld>
            <a:endParaRPr lang="en-US" altLang="en-US" sz="1400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smtClean="0">
                <a:latin typeface="Charcoal" charset="0"/>
              </a:rPr>
              <a:t>Passage Reading - </a:t>
            </a:r>
            <a:r>
              <a:rPr lang="en-US" altLang="en-US" sz="2800" b="1" i="1" smtClean="0">
                <a:latin typeface="Charcoal" charset="0"/>
              </a:rPr>
              <a:t>Cloze Reading</a:t>
            </a:r>
            <a:endParaRPr lang="en-US" altLang="en-US" sz="3200" i="1" smtClean="0">
              <a:latin typeface="Charcoal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438400"/>
            <a:ext cx="6818312" cy="36941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400" b="1" smtClean="0"/>
              <a:t>Cloze Reading (delete portion of sentence) 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Read first part of a sentence.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ja-JP" sz="2000" smtClean="0"/>
              <a:t>Have students read to the end punctuation of  the sentence. </a:t>
            </a:r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z="2000" smtClean="0"/>
              <a:t/>
            </a:r>
            <a:br>
              <a:rPr lang="en-US" altLang="en-US" sz="2000" smtClean="0"/>
            </a:br>
            <a:endParaRPr lang="en-US" altLang="en-US" sz="2000" smtClean="0"/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D124576-BD62-4A05-8B77-5BB60D713B6E}" type="slidenum">
              <a:rPr lang="en-US" altLang="en-US" sz="1400"/>
              <a:pPr/>
              <a:t>68</a:t>
            </a:fld>
            <a:endParaRPr lang="en-US" altLang="en-US" sz="1400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i="1" smtClean="0">
                <a:latin typeface="Charcoal" charset="0"/>
              </a:rPr>
              <a:t>Passage Reading - Individual Turns</a:t>
            </a:r>
            <a:endParaRPr lang="en-US" altLang="en-US" sz="3200" smtClean="0">
              <a:latin typeface="Charcoal" charset="0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6858000" cy="4383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800" b="1" smtClean="0"/>
              <a:t>Individual Turns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Use with small groups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Call on individual student in random order 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Vary amount of material read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800" b="1" smtClean="0"/>
              <a:t>If used with large group, 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Assign paragraphs for preview and practice  OR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Utilize the me or we strategy  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endParaRPr lang="en-US" altLang="en-US" sz="1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14E3F94-32F8-440C-9B76-BD0329309145}" type="slidenum">
              <a:rPr lang="en-US" altLang="en-US" sz="1400"/>
              <a:pPr/>
              <a:t>69</a:t>
            </a:fld>
            <a:endParaRPr lang="en-US" altLang="en-US" sz="1400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600" smtClean="0">
                <a:latin typeface="Charcoal" charset="0"/>
              </a:rPr>
              <a:t> </a:t>
            </a:r>
            <a:br>
              <a:rPr lang="en-US" altLang="en-US" sz="3600" smtClean="0">
                <a:latin typeface="Charcoal" charset="0"/>
              </a:rPr>
            </a:br>
            <a:r>
              <a:rPr lang="en-US" altLang="en-US" sz="3200" b="1" smtClean="0">
                <a:latin typeface="Charcoal" charset="0"/>
              </a:rPr>
              <a:t>Passage Reading  - </a:t>
            </a:r>
            <a:r>
              <a:rPr lang="en-US" altLang="en-US" sz="3200" b="1" i="1" smtClean="0">
                <a:latin typeface="Charcoal" charset="0"/>
              </a:rPr>
              <a:t>Partners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6705600" cy="4572000"/>
          </a:xfrm>
          <a:noFill/>
        </p:spPr>
        <p:txBody>
          <a:bodyPr lIns="90487" tIns="44450" rIns="90487" bIns="44450"/>
          <a:lstStyle/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b="1" smtClean="0"/>
              <a:t>Partner Reading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800" smtClean="0"/>
              <a:t>Assign each student a partner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800" b="1" smtClean="0"/>
              <a:t>Reader</a:t>
            </a:r>
            <a:r>
              <a:rPr lang="en-US" altLang="en-US" sz="1800" smtClean="0"/>
              <a:t> whisper reads to partner 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800" smtClean="0"/>
              <a:t>	Narrative - Partners alternate by sentence, page, or time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800" smtClean="0"/>
              <a:t>	Informational text - Partners alternate by paragraph </a:t>
            </a:r>
            <a:br>
              <a:rPr lang="en-US" altLang="en-US" sz="1800" smtClean="0"/>
            </a:br>
            <a:r>
              <a:rPr lang="en-US" altLang="en-US" sz="1800" b="1" i="1" smtClean="0"/>
              <a:t>Read - Stop - Respond</a:t>
            </a:r>
            <a:endParaRPr lang="en-US" altLang="en-US" sz="1800" smtClean="0"/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1800" b="1" smtClean="0"/>
              <a:t>Coach</a:t>
            </a:r>
            <a:r>
              <a:rPr lang="en-US" altLang="en-US" sz="1800" smtClean="0"/>
              <a:t> corrects errors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1800" smtClean="0"/>
              <a:t>Ask - </a:t>
            </a:r>
            <a:r>
              <a:rPr lang="en-US" altLang="en-US" sz="1800" i="1" smtClean="0"/>
              <a:t>Can you figure out this word?</a:t>
            </a:r>
            <a:endParaRPr lang="en-US" altLang="en-US" sz="1800" smtClean="0"/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1800" smtClean="0"/>
              <a:t>Tell - </a:t>
            </a:r>
            <a:r>
              <a:rPr lang="en-US" altLang="en-US" sz="1800" i="1" smtClean="0"/>
              <a:t>This word is _____.  What word? </a:t>
            </a:r>
            <a:br>
              <a:rPr lang="en-US" altLang="en-US" sz="1800" i="1" smtClean="0"/>
            </a:br>
            <a:r>
              <a:rPr lang="en-US" altLang="en-US" sz="1800" i="1" smtClean="0"/>
              <a:t>          Reread the sentence.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2809359-7BF4-486F-A461-932CF89A766D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04800"/>
            <a:ext cx="7794625" cy="1455738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altLang="en-US" b="1" smtClean="0"/>
              <a:t>Feedback</a:t>
            </a:r>
            <a:br>
              <a:rPr lang="en-US" altLang="en-US" b="1" smtClean="0"/>
            </a:br>
            <a:r>
              <a:rPr lang="en-US" altLang="en-US" sz="2400" smtClean="0"/>
              <a:t>Why is it important to frequently elicit responses from students?</a:t>
            </a:r>
            <a:r>
              <a:rPr lang="en-US" altLang="en-US" smtClean="0"/>
              <a:t> </a:t>
            </a:r>
            <a:endParaRPr lang="en-US" altLang="en-US" b="1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73152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Embedded formative assessment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/>
              <a:t>Check for understanding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- allows the teacher to </a:t>
            </a:r>
            <a:r>
              <a:rPr lang="en-US" altLang="en-US" sz="2400" b="1" smtClean="0"/>
              <a:t>monitor</a:t>
            </a:r>
            <a:r>
              <a:rPr lang="en-US" altLang="en-US" sz="2400" smtClean="0"/>
              <a:t> understanding, </a:t>
            </a:r>
            <a:endParaRPr lang="en-US" altLang="en-US" sz="2400" b="1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  </a:t>
            </a:r>
            <a:r>
              <a:rPr lang="en-US" altLang="en-US" sz="2400" b="1" smtClean="0"/>
              <a:t>adjust </a:t>
            </a:r>
            <a:r>
              <a:rPr lang="en-US" altLang="en-US" sz="2400" smtClean="0"/>
              <a:t>the lesson based on responses, and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  provide </a:t>
            </a:r>
            <a:r>
              <a:rPr lang="en-US" altLang="en-US" sz="2400" b="1" smtClean="0"/>
              <a:t>feedback </a:t>
            </a:r>
            <a:r>
              <a:rPr lang="en-US" altLang="en-US" sz="2400" smtClean="0"/>
              <a:t>to students</a:t>
            </a:r>
            <a:endParaRPr lang="en-US" altLang="en-US" sz="2400" b="1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EC9C828-8DF9-41CD-A5AF-F7BDF64C5ACC}" type="slidenum">
              <a:rPr lang="en-US" altLang="en-US" sz="1400"/>
              <a:pPr/>
              <a:t>70</a:t>
            </a:fld>
            <a:endParaRPr lang="en-US" altLang="en-US" sz="1400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09600"/>
            <a:ext cx="7564438" cy="11430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US" altLang="en-US" sz="3600" smtClean="0">
                <a:latin typeface="Charcoal" charset="0"/>
              </a:rPr>
              <a:t> </a:t>
            </a:r>
            <a:br>
              <a:rPr lang="en-US" altLang="en-US" sz="3600" smtClean="0">
                <a:latin typeface="Charcoal" charset="0"/>
              </a:rPr>
            </a:br>
            <a:r>
              <a:rPr lang="en-US" altLang="en-US" sz="3200" b="1" smtClean="0">
                <a:latin typeface="Charcoal" charset="0"/>
              </a:rPr>
              <a:t>Passage Reading  - </a:t>
            </a:r>
            <a:r>
              <a:rPr lang="en-US" altLang="en-US" sz="3200" b="1" i="1" smtClean="0">
                <a:latin typeface="Charcoal" charset="0"/>
              </a:rPr>
              <a:t>Partners</a:t>
            </a:r>
            <a:endParaRPr lang="en-US" altLang="en-US" sz="3600" smtClean="0">
              <a:latin typeface="Charcoal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467600" cy="4267200"/>
          </a:xfrm>
          <a:noFill/>
        </p:spPr>
        <p:txBody>
          <a:bodyPr lIns="90487" tIns="44450" rIns="90487" bIns="44450"/>
          <a:lstStyle/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b="1" smtClean="0"/>
              <a:t>Scaffolding lowest readers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Students read the material together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First reader (better reader) reads material </a:t>
            </a:r>
            <a:br>
              <a:rPr lang="en-US" altLang="en-US" sz="2000" smtClean="0"/>
            </a:br>
            <a:r>
              <a:rPr lang="en-US" altLang="en-US" sz="2000" smtClean="0"/>
              <a:t>Second reader reads the SAME material</a:t>
            </a:r>
            <a:endParaRPr lang="en-US" altLang="en-US" sz="2000" b="1" smtClean="0"/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Lowest reader placed on triad and reads with another student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 smtClean="0"/>
              <a:t>Partners allowed to say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me</a:t>
            </a:r>
            <a:r>
              <a:rPr lang="ja-JP" altLang="en-US" sz="2000" smtClean="0"/>
              <a:t>”</a:t>
            </a:r>
            <a:r>
              <a:rPr lang="en-US" altLang="ja-JP" sz="2000" smtClean="0"/>
              <a:t> or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we</a:t>
            </a:r>
            <a:r>
              <a:rPr lang="ja-JP" altLang="en-US" sz="2000" smtClean="0"/>
              <a:t>”</a:t>
            </a:r>
            <a:r>
              <a:rPr lang="en-US" altLang="ja-JP" sz="2000" smtClean="0"/>
              <a:t> </a:t>
            </a:r>
            <a:br>
              <a:rPr lang="en-US" altLang="ja-JP" sz="2000" smtClean="0"/>
            </a:br>
            <a:endParaRPr lang="en-US" altLang="ja-JP" sz="2000" smtClean="0"/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i="1" smtClean="0"/>
              <a:t>Beginning readers: </a:t>
            </a:r>
            <a:r>
              <a:rPr lang="en-US" altLang="en-US" sz="2000" smtClean="0"/>
              <a:t>Additional practice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en-US" sz="2000" i="1" smtClean="0"/>
              <a:t>Older readers: </a:t>
            </a:r>
            <a:r>
              <a:rPr lang="en-US" altLang="en-US" sz="2000" smtClean="0"/>
              <a:t>After initial part of story/chapter is read with class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2AC2555-ADD1-4529-9433-8BBD3AE2A810}" type="slidenum">
              <a:rPr lang="en-US" altLang="en-US" sz="1400">
                <a:solidFill>
                  <a:schemeClr val="bg2"/>
                </a:solidFill>
              </a:rPr>
              <a:pPr/>
              <a:t>71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Learning is not a spectator sport</a:t>
            </a:r>
            <a:endParaRPr lang="en-US" altLang="en-US" smtClean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Many responses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Many responders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14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AC2022D-4F17-4289-9894-3918A3E629B3}" type="slidenum">
              <a:rPr lang="en-US" altLang="en-US" sz="1400">
                <a:solidFill>
                  <a:schemeClr val="bg2"/>
                </a:solidFill>
              </a:rPr>
              <a:pPr/>
              <a:t>72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May you thrive as an educator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How well you teach = How well they learn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Teach with passion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/>
              <a:t>Manage with compassion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29B2D26-AD7D-4653-BA69-304BE22C6C88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Feedback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7239000" cy="4114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800" b="1" smtClean="0"/>
              <a:t>Promotes learning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- </a:t>
            </a:r>
            <a:r>
              <a:rPr lang="en-US" altLang="en-US" sz="2400" b="1" smtClean="0"/>
              <a:t>focuses</a:t>
            </a:r>
            <a:r>
              <a:rPr lang="en-US" altLang="en-US" sz="2400" smtClean="0"/>
              <a:t> students</a:t>
            </a:r>
            <a:r>
              <a:rPr lang="ja-JP" altLang="en-US" sz="2400" smtClean="0"/>
              <a:t>’</a:t>
            </a:r>
            <a:r>
              <a:rPr lang="en-US" altLang="ja-JP" sz="2400" smtClean="0"/>
              <a:t> attention on critical content</a:t>
            </a:r>
            <a:endParaRPr lang="en-US" altLang="ja-JP" sz="2400" b="1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- provides </a:t>
            </a:r>
            <a:r>
              <a:rPr lang="en-US" altLang="en-US" sz="2400" b="1" smtClean="0"/>
              <a:t>rehearsal</a:t>
            </a:r>
            <a:r>
              <a:rPr lang="en-US" altLang="en-US" sz="2400" smtClean="0"/>
              <a:t> of information and concepts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- provides </a:t>
            </a:r>
            <a:r>
              <a:rPr lang="en-US" altLang="en-US" sz="2400" b="1" smtClean="0"/>
              <a:t>practice </a:t>
            </a:r>
            <a:r>
              <a:rPr lang="en-US" altLang="en-US" sz="2400" smtClean="0"/>
              <a:t>of skills and strategies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		</a:t>
            </a:r>
            <a:r>
              <a:rPr lang="en-US" altLang="en-US" sz="2400" b="1" smtClean="0"/>
              <a:t>retrieve - respond - retain</a:t>
            </a:r>
            <a:br>
              <a:rPr lang="en-US" altLang="en-US" sz="2400" b="1" smtClean="0"/>
            </a:br>
            <a:endParaRPr lang="en-US" altLang="en-US" sz="240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ja-JP" sz="2400" smtClean="0"/>
              <a:t>	  				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4F6662A-0244-4FDD-86FE-85BC920CAB47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Active Participation — Why?</a:t>
            </a:r>
            <a:endParaRPr lang="en-US" alt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497888" cy="3922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smtClean="0"/>
              <a:t>Opportunities to respond related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Increased academic achievement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Increased on-task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Decreased behavioral challenges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 smtClean="0"/>
              <a:t>Caveat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Only successful responding brings these results</a:t>
            </a:r>
            <a:r>
              <a:rPr lang="en-US" altLang="en-US" sz="2000" b="1" smtClean="0"/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/>
              <a:t>	</a:t>
            </a:r>
            <a:r>
              <a:rPr lang="en-US" altLang="en-US" sz="2000" smtClean="0"/>
              <a:t>Initial Instruction - 80% accuracy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/>
              <a:t>	Practice/Review - 90% or higher accuracy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Custom 10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66CCFF"/>
      </a:accent1>
      <a:accent2>
        <a:srgbClr val="66FFCC"/>
      </a:accent2>
      <a:accent3>
        <a:srgbClr val="FFFFFF"/>
      </a:accent3>
      <a:accent4>
        <a:srgbClr val="000000"/>
      </a:accent4>
      <a:accent5>
        <a:srgbClr val="AAEFD1"/>
      </a:accent5>
      <a:accent6>
        <a:srgbClr val="FFFF66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HD:aa applications:Microsoft Office 2004:Templates:Presentations:Designs:Blends</Template>
  <TotalTime>7031</TotalTime>
  <Words>1704</Words>
  <Application>Microsoft Office PowerPoint</Application>
  <PresentationFormat>On-screen Show (4:3)</PresentationFormat>
  <Paragraphs>633</Paragraphs>
  <Slides>72</Slides>
  <Notes>69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2" baseType="lpstr">
      <vt:lpstr>Arial</vt:lpstr>
      <vt:lpstr>MS PGothic</vt:lpstr>
      <vt:lpstr>Wingdings</vt:lpstr>
      <vt:lpstr>Charcoal</vt:lpstr>
      <vt:lpstr>Times</vt:lpstr>
      <vt:lpstr>Times New Roman</vt:lpstr>
      <vt:lpstr>Calibri</vt:lpstr>
      <vt:lpstr>Helvetica</vt:lpstr>
      <vt:lpstr>ヒラギノ角ゴ Pro W3</vt:lpstr>
      <vt:lpstr>Blends</vt:lpstr>
      <vt:lpstr>Engaging Them All </vt:lpstr>
      <vt:lpstr>PowerPoint Presentation</vt:lpstr>
      <vt:lpstr>Resources</vt:lpstr>
      <vt:lpstr>Goals </vt:lpstr>
      <vt:lpstr>Active Participation — Why? </vt:lpstr>
      <vt:lpstr>Feedback Why is it important to frequently elicit responses from students? </vt:lpstr>
      <vt:lpstr>Feedback Why is it important to frequently elicit responses from students? </vt:lpstr>
      <vt:lpstr>Feedback</vt:lpstr>
      <vt:lpstr>Active Participation — Why?</vt:lpstr>
      <vt:lpstr>Create Better Questions  (Embedded Formative Assessment by Dylan Wiliam) </vt:lpstr>
      <vt:lpstr>Create Better Questions  (Embedded Formative Assessment by Dylan Wiliam) </vt:lpstr>
      <vt:lpstr>Create Better Questions  (Embedded Formative Assessment by Dylan Wiliam) </vt:lpstr>
      <vt:lpstr>Active Participation — What?</vt:lpstr>
      <vt:lpstr>Active Participation —  How can students respond in a lesson?</vt:lpstr>
      <vt:lpstr>Active Participation — Brainstorming </vt:lpstr>
      <vt:lpstr>Video </vt:lpstr>
      <vt:lpstr>Video </vt:lpstr>
      <vt:lpstr>Preview of Active Participation Procedures</vt:lpstr>
      <vt:lpstr>Elicit frequent responses</vt:lpstr>
      <vt:lpstr>Active Participation Essentials Think Time</vt:lpstr>
      <vt:lpstr>Verbal Responses —  Structured Choral Responses  Use when answers are short &amp; the same Use when recall and rehearsal of facts is desired Use for quick review of information</vt:lpstr>
      <vt:lpstr>Verbal Responses —  Structured Choral Responses </vt:lpstr>
      <vt:lpstr>Verbal Responses —  Structured Choral Responses</vt:lpstr>
      <vt:lpstr>Structured Choral Responses —</vt:lpstr>
      <vt:lpstr>Verbal Responses — Structured Partners Use when answers are long or different Use for foundational and higher order questions </vt:lpstr>
      <vt:lpstr>Verbal Responses — Structured Partners</vt:lpstr>
      <vt:lpstr>Uses of Partners</vt:lpstr>
      <vt:lpstr>Uses of Partners</vt:lpstr>
      <vt:lpstr>A few words about text-dependent questions Fisher &amp; Frey, 2012</vt:lpstr>
      <vt:lpstr>Partner Uses</vt:lpstr>
      <vt:lpstr>Partner Uses — Example Scaffolding Answers with Sentence Starters </vt:lpstr>
      <vt:lpstr>Partner Uses</vt:lpstr>
      <vt:lpstr>Partner Uses — Discussion </vt:lpstr>
      <vt:lpstr>  Discussion</vt:lpstr>
      <vt:lpstr>  Verbal Responses — Discussion Adapted from presentation by Kate Kinsella, Ph.D.</vt:lpstr>
      <vt:lpstr>  Verbal Responses — Discussion</vt:lpstr>
      <vt:lpstr>Verbal Responses — Partner Uses</vt:lpstr>
      <vt:lpstr>Verbal Responses — Partner Uses</vt:lpstr>
      <vt:lpstr>Verbal Responses — Partner Uses</vt:lpstr>
      <vt:lpstr>Verbal Responses — Partner Uses</vt:lpstr>
      <vt:lpstr>Verbal Responses — Partners</vt:lpstr>
      <vt:lpstr>Verbal Responses — Partners</vt:lpstr>
      <vt:lpstr>Verbal Responses — Teams Use for higher order questions Use when there are multiple perspectives/opinions</vt:lpstr>
      <vt:lpstr>Verbal Responses — Teams</vt:lpstr>
      <vt:lpstr>Verbal Responses — Individual Turns</vt:lpstr>
      <vt:lpstr>Verbal Responses — Individual Turns</vt:lpstr>
      <vt:lpstr>  Verbal Responses — Individual Turns</vt:lpstr>
      <vt:lpstr>   Verbal Responses — Individual Turns</vt:lpstr>
      <vt:lpstr>  Verbal Responses — Individual Turns</vt:lpstr>
      <vt:lpstr>   Verbal Responses — Individual Turns</vt:lpstr>
      <vt:lpstr>Written Responses </vt:lpstr>
      <vt:lpstr>Written Responses </vt:lpstr>
      <vt:lpstr>  Written Responses</vt:lpstr>
      <vt:lpstr>  Written Responses</vt:lpstr>
      <vt:lpstr>Written Responses</vt:lpstr>
      <vt:lpstr>Action Responses</vt:lpstr>
      <vt:lpstr>Action Responses</vt:lpstr>
      <vt:lpstr>Action Responses</vt:lpstr>
      <vt:lpstr>Action Responses</vt:lpstr>
      <vt:lpstr>Summing it up</vt:lpstr>
      <vt:lpstr>Passage Reading Procedures</vt:lpstr>
      <vt:lpstr>  Passage Reading — Silent Reading</vt:lpstr>
      <vt:lpstr>Passage Reading — Echo Reading</vt:lpstr>
      <vt:lpstr>Passage Reading — Echo Reading</vt:lpstr>
      <vt:lpstr>   Passage Reading - Choral  Reading</vt:lpstr>
      <vt:lpstr>Passage Reading - Cloze Reading</vt:lpstr>
      <vt:lpstr>Passage Reading - Cloze Reading</vt:lpstr>
      <vt:lpstr>Passage Reading - Individual Turns</vt:lpstr>
      <vt:lpstr>  Passage Reading  - Partners</vt:lpstr>
      <vt:lpstr>  Passage Reading  - Partners</vt:lpstr>
      <vt:lpstr>Learning is not a spectator sport</vt:lpstr>
      <vt:lpstr>May you thrive as an educator</vt:lpstr>
    </vt:vector>
  </TitlesOfParts>
  <Company>Archer Anita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Archer Anita</dc:creator>
  <cp:lastModifiedBy>HP</cp:lastModifiedBy>
  <cp:revision>77</cp:revision>
  <cp:lastPrinted>2014-06-19T03:05:00Z</cp:lastPrinted>
  <dcterms:created xsi:type="dcterms:W3CDTF">2013-06-24T21:19:47Z</dcterms:created>
  <dcterms:modified xsi:type="dcterms:W3CDTF">2014-09-08T02:33:00Z</dcterms:modified>
</cp:coreProperties>
</file>